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07" r:id="rId2"/>
    <p:sldId id="580" r:id="rId3"/>
    <p:sldId id="583" r:id="rId4"/>
    <p:sldId id="385" r:id="rId5"/>
    <p:sldId id="538" r:id="rId6"/>
    <p:sldId id="584" r:id="rId7"/>
    <p:sldId id="426" r:id="rId8"/>
    <p:sldId id="576" r:id="rId9"/>
    <p:sldId id="388" r:id="rId10"/>
    <p:sldId id="567" r:id="rId11"/>
    <p:sldId id="585" r:id="rId12"/>
    <p:sldId id="561" r:id="rId13"/>
    <p:sldId id="563" r:id="rId14"/>
    <p:sldId id="330" r:id="rId15"/>
    <p:sldId id="579" r:id="rId16"/>
    <p:sldId id="449" r:id="rId17"/>
    <p:sldId id="428" r:id="rId18"/>
    <p:sldId id="539" r:id="rId19"/>
    <p:sldId id="543" r:id="rId20"/>
    <p:sldId id="548" r:id="rId21"/>
    <p:sldId id="574" r:id="rId22"/>
    <p:sldId id="575" r:id="rId23"/>
    <p:sldId id="568" r:id="rId24"/>
    <p:sldId id="569" r:id="rId25"/>
    <p:sldId id="503" r:id="rId26"/>
    <p:sldId id="338" r:id="rId27"/>
    <p:sldId id="553" r:id="rId28"/>
    <p:sldId id="570" r:id="rId29"/>
    <p:sldId id="340" r:id="rId30"/>
    <p:sldId id="457" r:id="rId31"/>
    <p:sldId id="564" r:id="rId32"/>
    <p:sldId id="582" r:id="rId33"/>
    <p:sldId id="581" r:id="rId34"/>
    <p:sldId id="578" r:id="rId35"/>
    <p:sldId id="455" r:id="rId36"/>
    <p:sldId id="462" r:id="rId37"/>
    <p:sldId id="358" r:id="rId38"/>
    <p:sldId id="463" r:id="rId39"/>
    <p:sldId id="566" r:id="rId40"/>
    <p:sldId id="571" r:id="rId41"/>
    <p:sldId id="573" r:id="rId42"/>
    <p:sldId id="57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60000"/>
    <a:srgbClr val="C00000"/>
    <a:srgbClr val="FFFFFF"/>
    <a:srgbClr val="FFE5E5"/>
    <a:srgbClr val="FFC5C5"/>
    <a:srgbClr val="E7E6E6"/>
    <a:srgbClr val="0066FF"/>
    <a:srgbClr val="273C18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259" autoAdjust="0"/>
  </p:normalViewPr>
  <p:slideViewPr>
    <p:cSldViewPr snapToGrid="0">
      <p:cViewPr varScale="1">
        <p:scale>
          <a:sx n="82" d="100"/>
          <a:sy n="82" d="100"/>
        </p:scale>
        <p:origin x="71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anciscoJose\Documents\PhDOSU\ThesisDatAnalysis\loonlk\180811_inf_cont\180811_llake_g_da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anciscoJose\Documents\PhDOSU\ThesisDatAnalysis\loonlk\180811_inf_cont\180811_llake_g_da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anciscoJose\Documents\PhDOSU\ThesisDatAnalysis\loonlk\180811_inf_cont\180811_llake_g_da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anciscoJose\Documents\PhDOSU\ThesisDatAnalysis\loonlk\180811_inf_cont\180811_llake_g_da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>
              <a:solidFill>
                <a:schemeClr val="bg1"/>
              </a:solidFill>
            </a:ln>
            <a:effectLst/>
          </c:spPr>
          <c:invertIfNegative val="0"/>
          <c:val>
            <c:numRef>
              <c:f>'180811_llake_g_dat'!$B$8:$CE$8</c:f>
              <c:numCache>
                <c:formatCode>General</c:formatCode>
                <c:ptCount val="82"/>
                <c:pt idx="0">
                  <c:v>9.3799999999999994E-3</c:v>
                </c:pt>
                <c:pt idx="1">
                  <c:v>2.3847E-2</c:v>
                </c:pt>
                <c:pt idx="2">
                  <c:v>4.4560000000000002E-2</c:v>
                </c:pt>
                <c:pt idx="3">
                  <c:v>7.1958999999999995E-2</c:v>
                </c:pt>
                <c:pt idx="4">
                  <c:v>0.105279</c:v>
                </c:pt>
                <c:pt idx="5">
                  <c:v>0.145368</c:v>
                </c:pt>
                <c:pt idx="6">
                  <c:v>0.20077500000000001</c:v>
                </c:pt>
                <c:pt idx="7">
                  <c:v>0.27356399999999997</c:v>
                </c:pt>
                <c:pt idx="8">
                  <c:v>0.34858899999999998</c:v>
                </c:pt>
                <c:pt idx="9">
                  <c:v>0.41604000000000002</c:v>
                </c:pt>
                <c:pt idx="10">
                  <c:v>0.47309699999999999</c:v>
                </c:pt>
                <c:pt idx="11">
                  <c:v>0.51765300000000003</c:v>
                </c:pt>
                <c:pt idx="12">
                  <c:v>0.54756499999999997</c:v>
                </c:pt>
                <c:pt idx="13">
                  <c:v>0.56237599999999999</c:v>
                </c:pt>
                <c:pt idx="14">
                  <c:v>0.56313299999999999</c:v>
                </c:pt>
                <c:pt idx="15">
                  <c:v>0.55252999999999997</c:v>
                </c:pt>
                <c:pt idx="16">
                  <c:v>0.53451599999999999</c:v>
                </c:pt>
                <c:pt idx="17">
                  <c:v>0.51477300000000004</c:v>
                </c:pt>
                <c:pt idx="18">
                  <c:v>0.50077700000000003</c:v>
                </c:pt>
                <c:pt idx="19">
                  <c:v>0.50345300000000004</c:v>
                </c:pt>
                <c:pt idx="20">
                  <c:v>0.535856</c:v>
                </c:pt>
                <c:pt idx="21">
                  <c:v>0.61014400000000002</c:v>
                </c:pt>
                <c:pt idx="22">
                  <c:v>0.74130099999999999</c:v>
                </c:pt>
                <c:pt idx="23">
                  <c:v>0.93528199999999995</c:v>
                </c:pt>
                <c:pt idx="24">
                  <c:v>1.2033100000000001</c:v>
                </c:pt>
                <c:pt idx="25">
                  <c:v>1.536556</c:v>
                </c:pt>
                <c:pt idx="26">
                  <c:v>1.9321649999999999</c:v>
                </c:pt>
                <c:pt idx="27">
                  <c:v>2.3608159999999998</c:v>
                </c:pt>
                <c:pt idx="28">
                  <c:v>2.7997459999999998</c:v>
                </c:pt>
                <c:pt idx="29">
                  <c:v>3.2074729999999998</c:v>
                </c:pt>
                <c:pt idx="30">
                  <c:v>3.556613</c:v>
                </c:pt>
                <c:pt idx="31">
                  <c:v>3.824071</c:v>
                </c:pt>
                <c:pt idx="32">
                  <c:v>4.0093009999999998</c:v>
                </c:pt>
                <c:pt idx="33">
                  <c:v>4.1251939999999996</c:v>
                </c:pt>
                <c:pt idx="34">
                  <c:v>4.1906239999999997</c:v>
                </c:pt>
                <c:pt idx="35">
                  <c:v>4.2206979999999996</c:v>
                </c:pt>
                <c:pt idx="36">
                  <c:v>4.2235769999999997</c:v>
                </c:pt>
                <c:pt idx="37">
                  <c:v>4.2042219999999997</c:v>
                </c:pt>
                <c:pt idx="38">
                  <c:v>4.166766</c:v>
                </c:pt>
                <c:pt idx="39">
                  <c:v>4.110913</c:v>
                </c:pt>
                <c:pt idx="40">
                  <c:v>4.0339840000000002</c:v>
                </c:pt>
                <c:pt idx="41">
                  <c:v>3.9285999999999999</c:v>
                </c:pt>
                <c:pt idx="42">
                  <c:v>3.7904110000000002</c:v>
                </c:pt>
                <c:pt idx="43">
                  <c:v>3.6065130000000001</c:v>
                </c:pt>
                <c:pt idx="44">
                  <c:v>3.3777789999999999</c:v>
                </c:pt>
                <c:pt idx="45">
                  <c:v>3.0976400000000002</c:v>
                </c:pt>
                <c:pt idx="46">
                  <c:v>2.7803019999999998</c:v>
                </c:pt>
                <c:pt idx="47">
                  <c:v>2.4318390000000001</c:v>
                </c:pt>
                <c:pt idx="48">
                  <c:v>2.0766420000000001</c:v>
                </c:pt>
                <c:pt idx="49">
                  <c:v>1.726567</c:v>
                </c:pt>
                <c:pt idx="50">
                  <c:v>1.4015200000000001</c:v>
                </c:pt>
                <c:pt idx="51">
                  <c:v>1.1089249999999999</c:v>
                </c:pt>
                <c:pt idx="52">
                  <c:v>0.85775100000000004</c:v>
                </c:pt>
                <c:pt idx="53">
                  <c:v>0.64986299999999997</c:v>
                </c:pt>
                <c:pt idx="54">
                  <c:v>0.48501699999999998</c:v>
                </c:pt>
                <c:pt idx="55">
                  <c:v>0.35954399999999997</c:v>
                </c:pt>
                <c:pt idx="56">
                  <c:v>0.26645200000000002</c:v>
                </c:pt>
                <c:pt idx="57">
                  <c:v>0.19937299999999999</c:v>
                </c:pt>
                <c:pt idx="58">
                  <c:v>0.15037700000000001</c:v>
                </c:pt>
                <c:pt idx="59">
                  <c:v>0.114813</c:v>
                </c:pt>
                <c:pt idx="60">
                  <c:v>8.7951000000000001E-2</c:v>
                </c:pt>
                <c:pt idx="61">
                  <c:v>5.6073999999999999E-2</c:v>
                </c:pt>
                <c:pt idx="62">
                  <c:v>8.201E-3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87-4880-ADFA-D699A1FC10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296097728"/>
        <c:axId val="296096088"/>
      </c:barChart>
      <c:catAx>
        <c:axId val="296097728"/>
        <c:scaling>
          <c:orientation val="minMax"/>
        </c:scaling>
        <c:delete val="1"/>
        <c:axPos val="b"/>
        <c:majorTickMark val="none"/>
        <c:minorTickMark val="none"/>
        <c:tickLblPos val="nextTo"/>
        <c:crossAx val="296096088"/>
        <c:crosses val="autoZero"/>
        <c:auto val="1"/>
        <c:lblAlgn val="ctr"/>
        <c:lblOffset val="100"/>
        <c:noMultiLvlLbl val="0"/>
      </c:catAx>
      <c:valAx>
        <c:axId val="296096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609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425096405139169E-2"/>
          <c:y val="8.8238768084894489E-2"/>
          <c:w val="0.95914980718972165"/>
          <c:h val="0.58821908227049235"/>
        </c:manualLayout>
      </c:layout>
      <c:barChart>
        <c:barDir val="col"/>
        <c:grouping val="clustered"/>
        <c:varyColors val="0"/>
        <c:ser>
          <c:idx val="0"/>
          <c:order val="0"/>
          <c:spPr>
            <a:noFill/>
            <a:ln>
              <a:solidFill>
                <a:schemeClr val="bg1"/>
              </a:solidFill>
            </a:ln>
            <a:effectLst/>
          </c:spPr>
          <c:invertIfNegative val="0"/>
          <c:val>
            <c:numRef>
              <c:f>Sheet2!$A$2:$CD$2</c:f>
              <c:numCache>
                <c:formatCode>General</c:formatCode>
                <c:ptCount val="8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BD-425F-8E54-BE4D470FC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450024032"/>
        <c:axId val="450026000"/>
      </c:barChart>
      <c:catAx>
        <c:axId val="4500240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50026000"/>
        <c:crosses val="autoZero"/>
        <c:auto val="1"/>
        <c:lblAlgn val="ctr"/>
        <c:lblOffset val="100"/>
        <c:noMultiLvlLbl val="0"/>
      </c:catAx>
      <c:valAx>
        <c:axId val="45002600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002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425096405139169E-2"/>
          <c:y val="8.8238768084894489E-2"/>
          <c:w val="0.95914980718972165"/>
          <c:h val="0.58821908227049235"/>
        </c:manualLayout>
      </c:layout>
      <c:barChart>
        <c:barDir val="col"/>
        <c:grouping val="clustered"/>
        <c:varyColors val="0"/>
        <c:ser>
          <c:idx val="0"/>
          <c:order val="0"/>
          <c:spPr>
            <a:noFill/>
            <a:ln>
              <a:solidFill>
                <a:schemeClr val="bg1"/>
              </a:solidFill>
            </a:ln>
            <a:effectLst/>
          </c:spPr>
          <c:invertIfNegative val="0"/>
          <c:val>
            <c:numRef>
              <c:f>Sheet2!$A$2:$CD$2</c:f>
              <c:numCache>
                <c:formatCode>General</c:formatCode>
                <c:ptCount val="8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BD-425F-8E54-BE4D470FC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450024032"/>
        <c:axId val="450026000"/>
      </c:barChart>
      <c:catAx>
        <c:axId val="4500240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50026000"/>
        <c:crosses val="autoZero"/>
        <c:auto val="1"/>
        <c:lblAlgn val="ctr"/>
        <c:lblOffset val="100"/>
        <c:noMultiLvlLbl val="0"/>
      </c:catAx>
      <c:valAx>
        <c:axId val="45002600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002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>
              <a:solidFill>
                <a:schemeClr val="bg1"/>
              </a:solidFill>
            </a:ln>
            <a:effectLst/>
          </c:spPr>
          <c:invertIfNegative val="0"/>
          <c:val>
            <c:numRef>
              <c:f>'180811_llake_g_dat'!$B$8:$CE$8</c:f>
              <c:numCache>
                <c:formatCode>General</c:formatCode>
                <c:ptCount val="82"/>
                <c:pt idx="0">
                  <c:v>9.3799999999999994E-3</c:v>
                </c:pt>
                <c:pt idx="1">
                  <c:v>2.3847E-2</c:v>
                </c:pt>
                <c:pt idx="2">
                  <c:v>4.4560000000000002E-2</c:v>
                </c:pt>
                <c:pt idx="3">
                  <c:v>7.1958999999999995E-2</c:v>
                </c:pt>
                <c:pt idx="4">
                  <c:v>0.105279</c:v>
                </c:pt>
                <c:pt idx="5">
                  <c:v>0.145368</c:v>
                </c:pt>
                <c:pt idx="6">
                  <c:v>0.20077500000000001</c:v>
                </c:pt>
                <c:pt idx="7">
                  <c:v>0.27356399999999997</c:v>
                </c:pt>
                <c:pt idx="8">
                  <c:v>0.34858899999999998</c:v>
                </c:pt>
                <c:pt idx="9">
                  <c:v>0.41604000000000002</c:v>
                </c:pt>
                <c:pt idx="10">
                  <c:v>0.47309699999999999</c:v>
                </c:pt>
                <c:pt idx="11">
                  <c:v>0.51765300000000003</c:v>
                </c:pt>
                <c:pt idx="12">
                  <c:v>0.54756499999999997</c:v>
                </c:pt>
                <c:pt idx="13">
                  <c:v>0.56237599999999999</c:v>
                </c:pt>
                <c:pt idx="14">
                  <c:v>0.56313299999999999</c:v>
                </c:pt>
                <c:pt idx="15">
                  <c:v>0.55252999999999997</c:v>
                </c:pt>
                <c:pt idx="16">
                  <c:v>0.53451599999999999</c:v>
                </c:pt>
                <c:pt idx="17">
                  <c:v>0.51477300000000004</c:v>
                </c:pt>
                <c:pt idx="18">
                  <c:v>0.50077700000000003</c:v>
                </c:pt>
                <c:pt idx="19">
                  <c:v>0.50345300000000004</c:v>
                </c:pt>
                <c:pt idx="20">
                  <c:v>0.535856</c:v>
                </c:pt>
                <c:pt idx="21">
                  <c:v>0.61014400000000002</c:v>
                </c:pt>
                <c:pt idx="22">
                  <c:v>0.74130099999999999</c:v>
                </c:pt>
                <c:pt idx="23">
                  <c:v>0.93528199999999995</c:v>
                </c:pt>
                <c:pt idx="24">
                  <c:v>1.2033100000000001</c:v>
                </c:pt>
                <c:pt idx="25">
                  <c:v>1.536556</c:v>
                </c:pt>
                <c:pt idx="26">
                  <c:v>1.9321649999999999</c:v>
                </c:pt>
                <c:pt idx="27">
                  <c:v>2.3608159999999998</c:v>
                </c:pt>
                <c:pt idx="28">
                  <c:v>2.7997459999999998</c:v>
                </c:pt>
                <c:pt idx="29">
                  <c:v>3.2074729999999998</c:v>
                </c:pt>
                <c:pt idx="30">
                  <c:v>3.556613</c:v>
                </c:pt>
                <c:pt idx="31">
                  <c:v>3.824071</c:v>
                </c:pt>
                <c:pt idx="32">
                  <c:v>4.0093009999999998</c:v>
                </c:pt>
                <c:pt idx="33">
                  <c:v>4.1251939999999996</c:v>
                </c:pt>
                <c:pt idx="34">
                  <c:v>4.1906239999999997</c:v>
                </c:pt>
                <c:pt idx="35">
                  <c:v>4.2206979999999996</c:v>
                </c:pt>
                <c:pt idx="36">
                  <c:v>4.2235769999999997</c:v>
                </c:pt>
                <c:pt idx="37">
                  <c:v>4.2042219999999997</c:v>
                </c:pt>
                <c:pt idx="38">
                  <c:v>4.166766</c:v>
                </c:pt>
                <c:pt idx="39">
                  <c:v>4.110913</c:v>
                </c:pt>
                <c:pt idx="40">
                  <c:v>4.0339840000000002</c:v>
                </c:pt>
                <c:pt idx="41">
                  <c:v>3.9285999999999999</c:v>
                </c:pt>
                <c:pt idx="42">
                  <c:v>3.7904110000000002</c:v>
                </c:pt>
                <c:pt idx="43">
                  <c:v>3.6065130000000001</c:v>
                </c:pt>
                <c:pt idx="44">
                  <c:v>3.3777789999999999</c:v>
                </c:pt>
                <c:pt idx="45">
                  <c:v>3.0976400000000002</c:v>
                </c:pt>
                <c:pt idx="46">
                  <c:v>2.7803019999999998</c:v>
                </c:pt>
                <c:pt idx="47">
                  <c:v>2.4318390000000001</c:v>
                </c:pt>
                <c:pt idx="48">
                  <c:v>2.0766420000000001</c:v>
                </c:pt>
                <c:pt idx="49">
                  <c:v>1.726567</c:v>
                </c:pt>
                <c:pt idx="50">
                  <c:v>1.4015200000000001</c:v>
                </c:pt>
                <c:pt idx="51">
                  <c:v>1.1089249999999999</c:v>
                </c:pt>
                <c:pt idx="52">
                  <c:v>0.85775100000000004</c:v>
                </c:pt>
                <c:pt idx="53">
                  <c:v>0.64986299999999997</c:v>
                </c:pt>
                <c:pt idx="54">
                  <c:v>0.48501699999999998</c:v>
                </c:pt>
                <c:pt idx="55">
                  <c:v>0.35954399999999997</c:v>
                </c:pt>
                <c:pt idx="56">
                  <c:v>0.26645200000000002</c:v>
                </c:pt>
                <c:pt idx="57">
                  <c:v>0.19937299999999999</c:v>
                </c:pt>
                <c:pt idx="58">
                  <c:v>0.15037700000000001</c:v>
                </c:pt>
                <c:pt idx="59">
                  <c:v>0.114813</c:v>
                </c:pt>
                <c:pt idx="60">
                  <c:v>8.7951000000000001E-2</c:v>
                </c:pt>
                <c:pt idx="61">
                  <c:v>5.6073999999999999E-2</c:v>
                </c:pt>
                <c:pt idx="62">
                  <c:v>8.201E-3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87-4880-ADFA-D699A1FC10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296097728"/>
        <c:axId val="296096088"/>
      </c:barChart>
      <c:catAx>
        <c:axId val="296097728"/>
        <c:scaling>
          <c:orientation val="minMax"/>
        </c:scaling>
        <c:delete val="1"/>
        <c:axPos val="b"/>
        <c:majorTickMark val="none"/>
        <c:minorTickMark val="none"/>
        <c:tickLblPos val="nextTo"/>
        <c:crossAx val="296096088"/>
        <c:crosses val="autoZero"/>
        <c:auto val="1"/>
        <c:lblAlgn val="ctr"/>
        <c:lblOffset val="100"/>
        <c:noMultiLvlLbl val="0"/>
      </c:catAx>
      <c:valAx>
        <c:axId val="296096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609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Depth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Sheet2!$B$2:$B$37</c:f>
              <c:numCache>
                <c:formatCode>General</c:formatCode>
                <c:ptCount val="36"/>
                <c:pt idx="0">
                  <c:v>1199</c:v>
                </c:pt>
                <c:pt idx="1">
                  <c:v>616</c:v>
                </c:pt>
                <c:pt idx="2">
                  <c:v>322</c:v>
                </c:pt>
                <c:pt idx="3">
                  <c:v>397</c:v>
                </c:pt>
                <c:pt idx="4">
                  <c:v>517</c:v>
                </c:pt>
                <c:pt idx="5">
                  <c:v>428</c:v>
                </c:pt>
                <c:pt idx="6">
                  <c:v>676</c:v>
                </c:pt>
                <c:pt idx="7">
                  <c:v>636</c:v>
                </c:pt>
                <c:pt idx="8">
                  <c:v>373</c:v>
                </c:pt>
                <c:pt idx="9">
                  <c:v>579</c:v>
                </c:pt>
                <c:pt idx="10">
                  <c:v>480</c:v>
                </c:pt>
                <c:pt idx="12">
                  <c:v>388</c:v>
                </c:pt>
                <c:pt idx="13">
                  <c:v>425</c:v>
                </c:pt>
                <c:pt idx="14">
                  <c:v>311</c:v>
                </c:pt>
                <c:pt idx="15">
                  <c:v>605</c:v>
                </c:pt>
                <c:pt idx="16">
                  <c:v>200</c:v>
                </c:pt>
                <c:pt idx="17">
                  <c:v>248</c:v>
                </c:pt>
                <c:pt idx="18">
                  <c:v>177</c:v>
                </c:pt>
                <c:pt idx="19">
                  <c:v>177</c:v>
                </c:pt>
                <c:pt idx="20">
                  <c:v>335</c:v>
                </c:pt>
                <c:pt idx="21">
                  <c:v>248</c:v>
                </c:pt>
                <c:pt idx="22">
                  <c:v>245</c:v>
                </c:pt>
                <c:pt idx="23">
                  <c:v>209</c:v>
                </c:pt>
                <c:pt idx="24">
                  <c:v>182</c:v>
                </c:pt>
                <c:pt idx="25">
                  <c:v>130</c:v>
                </c:pt>
                <c:pt idx="26">
                  <c:v>209</c:v>
                </c:pt>
                <c:pt idx="27">
                  <c:v>140</c:v>
                </c:pt>
                <c:pt idx="28">
                  <c:v>245</c:v>
                </c:pt>
                <c:pt idx="29">
                  <c:v>161</c:v>
                </c:pt>
                <c:pt idx="30">
                  <c:v>113</c:v>
                </c:pt>
                <c:pt idx="31">
                  <c:v>116</c:v>
                </c:pt>
                <c:pt idx="32">
                  <c:v>225</c:v>
                </c:pt>
                <c:pt idx="33">
                  <c:v>121</c:v>
                </c:pt>
                <c:pt idx="34">
                  <c:v>80</c:v>
                </c:pt>
                <c:pt idx="35">
                  <c:v>73</c:v>
                </c:pt>
              </c:numCache>
            </c:numRef>
          </c:xVal>
          <c:yVal>
            <c:numRef>
              <c:f>Sheet2!$C$2:$C$37</c:f>
              <c:numCache>
                <c:formatCode>General</c:formatCode>
                <c:ptCount val="36"/>
                <c:pt idx="0">
                  <c:v>946</c:v>
                </c:pt>
                <c:pt idx="1">
                  <c:v>406</c:v>
                </c:pt>
                <c:pt idx="2">
                  <c:v>82</c:v>
                </c:pt>
                <c:pt idx="3">
                  <c:v>229</c:v>
                </c:pt>
                <c:pt idx="4">
                  <c:v>281</c:v>
                </c:pt>
                <c:pt idx="5">
                  <c:v>68</c:v>
                </c:pt>
                <c:pt idx="6">
                  <c:v>1435</c:v>
                </c:pt>
                <c:pt idx="7">
                  <c:v>1741</c:v>
                </c:pt>
                <c:pt idx="8">
                  <c:v>82</c:v>
                </c:pt>
                <c:pt idx="9">
                  <c:v>706</c:v>
                </c:pt>
                <c:pt idx="10">
                  <c:v>614</c:v>
                </c:pt>
                <c:pt idx="11">
                  <c:v>7</c:v>
                </c:pt>
                <c:pt idx="12">
                  <c:v>64</c:v>
                </c:pt>
                <c:pt idx="13">
                  <c:v>62</c:v>
                </c:pt>
                <c:pt idx="14">
                  <c:v>237</c:v>
                </c:pt>
                <c:pt idx="15">
                  <c:v>27</c:v>
                </c:pt>
                <c:pt idx="16">
                  <c:v>225</c:v>
                </c:pt>
                <c:pt idx="17">
                  <c:v>110</c:v>
                </c:pt>
                <c:pt idx="18">
                  <c:v>370</c:v>
                </c:pt>
                <c:pt idx="19">
                  <c:v>70</c:v>
                </c:pt>
                <c:pt idx="20">
                  <c:v>124</c:v>
                </c:pt>
                <c:pt idx="24">
                  <c:v>700</c:v>
                </c:pt>
                <c:pt idx="25">
                  <c:v>15</c:v>
                </c:pt>
                <c:pt idx="27">
                  <c:v>98</c:v>
                </c:pt>
                <c:pt idx="28">
                  <c:v>18</c:v>
                </c:pt>
                <c:pt idx="29">
                  <c:v>55</c:v>
                </c:pt>
                <c:pt idx="32">
                  <c:v>7</c:v>
                </c:pt>
                <c:pt idx="33">
                  <c:v>33</c:v>
                </c:pt>
                <c:pt idx="34">
                  <c:v>5.7</c:v>
                </c:pt>
                <c:pt idx="35">
                  <c:v>310</c:v>
                </c:pt>
              </c:numCache>
            </c:numRef>
          </c:yVal>
          <c:bubbleSize>
            <c:numRef>
              <c:f>Sheet2!$D$2:$D$37</c:f>
              <c:numCache>
                <c:formatCode>General</c:formatCode>
                <c:ptCount val="36"/>
                <c:pt idx="0">
                  <c:v>394299</c:v>
                </c:pt>
                <c:pt idx="1">
                  <c:v>82414</c:v>
                </c:pt>
                <c:pt idx="2">
                  <c:v>69485</c:v>
                </c:pt>
                <c:pt idx="3">
                  <c:v>59596</c:v>
                </c:pt>
                <c:pt idx="4">
                  <c:v>58016</c:v>
                </c:pt>
                <c:pt idx="5">
                  <c:v>33800</c:v>
                </c:pt>
                <c:pt idx="6">
                  <c:v>32893</c:v>
                </c:pt>
                <c:pt idx="7">
                  <c:v>31500</c:v>
                </c:pt>
                <c:pt idx="8">
                  <c:v>31080</c:v>
                </c:pt>
                <c:pt idx="9">
                  <c:v>30044</c:v>
                </c:pt>
                <c:pt idx="10">
                  <c:v>28930</c:v>
                </c:pt>
                <c:pt idx="11">
                  <c:v>25760</c:v>
                </c:pt>
                <c:pt idx="12">
                  <c:v>25719</c:v>
                </c:pt>
                <c:pt idx="13">
                  <c:v>23553</c:v>
                </c:pt>
                <c:pt idx="14">
                  <c:v>19477</c:v>
                </c:pt>
                <c:pt idx="15">
                  <c:v>18428</c:v>
                </c:pt>
                <c:pt idx="16">
                  <c:v>18130</c:v>
                </c:pt>
                <c:pt idx="17">
                  <c:v>9891</c:v>
                </c:pt>
                <c:pt idx="18">
                  <c:v>8135</c:v>
                </c:pt>
                <c:pt idx="19">
                  <c:v>8001</c:v>
                </c:pt>
                <c:pt idx="20">
                  <c:v>7920</c:v>
                </c:pt>
                <c:pt idx="21">
                  <c:v>6405</c:v>
                </c:pt>
                <c:pt idx="22">
                  <c:v>6330</c:v>
                </c:pt>
                <c:pt idx="23">
                  <c:v>6216</c:v>
                </c:pt>
                <c:pt idx="24">
                  <c:v>6200</c:v>
                </c:pt>
                <c:pt idx="25">
                  <c:v>6001</c:v>
                </c:pt>
                <c:pt idx="26">
                  <c:v>5698</c:v>
                </c:pt>
                <c:pt idx="27">
                  <c:v>5545</c:v>
                </c:pt>
                <c:pt idx="28">
                  <c:v>5403</c:v>
                </c:pt>
                <c:pt idx="29">
                  <c:v>5299</c:v>
                </c:pt>
                <c:pt idx="30">
                  <c:v>5051</c:v>
                </c:pt>
                <c:pt idx="31">
                  <c:v>4843</c:v>
                </c:pt>
                <c:pt idx="32">
                  <c:v>4706</c:v>
                </c:pt>
                <c:pt idx="33">
                  <c:v>4662</c:v>
                </c:pt>
                <c:pt idx="34">
                  <c:v>4403</c:v>
                </c:pt>
                <c:pt idx="35">
                  <c:v>580.03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820-4277-8C6E-C1C823DDAC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071875615"/>
        <c:axId val="1071873119"/>
      </c:bubbleChart>
      <c:valAx>
        <c:axId val="1071875615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873119"/>
        <c:crosses val="autoZero"/>
        <c:crossBetween val="midCat"/>
      </c:valAx>
      <c:valAx>
        <c:axId val="1071873119"/>
        <c:scaling>
          <c:logBase val="10"/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out"/>
        <c:tickLblPos val="nextTo"/>
        <c:spPr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8756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2BBA2-5066-41FF-8D21-793159858154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B18D7-3F90-4543-BB08-B4E7EE49B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0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Go to </a:t>
            </a:r>
            <a:r>
              <a:rPr lang="en-US" dirty="0" err="1"/>
              <a:t>MURAL:https</a:t>
            </a:r>
            <a:r>
              <a:rPr lang="en-US" dirty="0"/>
              <a:t>://app.mural.co/t/oregonstate7865/m/oregonstate7865/1633490816640/d4bb0b3a22cff97d9a8b8b4e0a06a005386fa1f0?sender=uaa06939fbabfc43444e21792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B18D7-3F90-4543-BB08-B4E7EE49B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9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72B26-80E1-4EB8-896D-5552EE200B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72B26-80E1-4EB8-896D-5552EE200B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2D90-7109-47E2-97A2-0CD591322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AF88C-4738-4EC3-A4B3-5151A9A2D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A3493-9E79-4848-8B5B-887D6F53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C44D6-211A-494B-B0D0-696C91AD9E3E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C52C4-97A6-41A4-A342-A72670B6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FB6B9-27E1-4373-8DBD-FCD720DC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C36B-85C5-4C23-87B3-BF76ABF7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C3450-3BDA-47FD-916E-A6F554859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160D5-374E-4571-954C-557389C5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CA98-725A-468B-971B-793209B11C3F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D0A78-565F-4A60-A92F-5CEBB5D0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D0326-A7C4-4ED2-BD8F-666D36AB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3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8B5F1-D45B-4281-B3A9-E3DEDD13A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DA37A-8229-4847-8682-4CAFED987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4CC9-26D9-4E36-AA29-9B8905C0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03D3A-60B2-454B-AF6A-C6E84361C15D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EF47-ED02-4B84-A3A7-95A4D53E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4427A-C547-4DDE-88FA-1E67C9D6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1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7B6E-1C51-4904-A063-67FA89CB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0ADE9-E4EF-44CA-B113-E06565FCA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10E9C-D487-4872-9E51-D91C13C5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A09F-5FFF-4285-AD37-2D5ED7C080D7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77EB8-C5A8-4A1B-A276-2A6A813E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413-2B12-42B0-B574-F0D01011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09E3-9083-4EBB-9D48-C025D65D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CF82-2DB1-4444-A9AC-83A18F2DF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F7DE-B1D6-43DC-B283-4F09BDF3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47DF9-9CCB-4EA6-9361-FEC5A68A2055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8644F-295A-4680-A164-AF71C4B5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3A50A-AB6E-4E04-A153-92016595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4FF5-A15C-45E7-9009-6EBB0EE3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EEC34-E9C0-46D3-8B69-D037D4436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E5068-E42C-4F20-9A2D-7BD5E297C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CBF0E-79E1-456D-AC8F-E3A2E168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4703-DF29-4D2B-B6B7-E9C2AFE80B47}" type="datetime1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B2562-2D43-4EDE-B2EE-916C7A7D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D5C6D-E709-442F-A200-EDBF1636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19C7-DE93-48BB-88D1-1F6BB932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4EB67-571D-49BA-8F45-387ADCD88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802D6-82C2-4D9D-9563-5FDEE776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639FB-1704-4523-BEFC-A7C787C12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0C435-EE51-4E86-A7E8-9CF66D91C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8D143-AAA3-46F2-8611-AC4112C5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D5E1-F693-4F2D-8038-3B47D03AB1EE}" type="datetime1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35393-B7D8-47D9-89B3-6442429CF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0A221-9164-4D75-BD83-0D9F8518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2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E0BB-C871-46BA-A090-9EA2EE47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4FF16-369A-4CE4-B55E-439A255D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34B7-E9F7-4696-AD47-DD69A4A163EA}" type="datetime1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16147-8787-4782-AEB6-11E097C2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EF9C8-F8F8-4BBB-8BEB-1F7EF929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B2D6D-39A0-4035-BDD9-602788CE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4ADC-ED08-4494-A390-129F6AAA2DD5}" type="datetime1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6AF61D-E387-429D-9534-04536E40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9DB90-8490-45A1-97D6-593781F1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4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D2BA-35D3-4C78-8787-DAFC1CF7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E781C-0BFE-4F34-9480-3FF8C1FC2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1EE0E-20AF-4E4A-A708-48B0ABA62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DD915-0727-4569-A32E-D80D7A1D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1BC8-15A7-4083-A15F-0C39C7C77CFD}" type="datetime1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13137-F374-495F-AAE2-3773F678F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464FF-4BA2-4E82-80D4-F72F1069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3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7052-7E4F-460B-BAB7-14229A06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F96F1-57A9-44E5-B32A-63FD61FAE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AC0AD-4924-4FAB-A471-AC6968C0F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628D-4852-4132-97EE-C0EDB8B2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B5035-0E4C-47E6-B9A2-BF541A3BCB52}" type="datetime1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9AF9D-BF14-48F8-8414-750F1BDA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05706-E5E8-4F2A-81B0-1BF86898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4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D9E90-212A-48FA-9280-7475084F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A0488-10A3-41C7-BFAC-838BF3C99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27D7-92F4-42E3-8BD1-855486C15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D4D70-2C07-42FE-9F8C-679483B28D2C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C6900-B865-484D-800D-D5D2DF24C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75267-8BA5-4B0C-869F-4A11A23C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05D92-18D7-43DF-AE20-94A61EAC9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6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42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tiff"/><Relationship Id="rId7" Type="http://schemas.openxmlformats.org/officeDocument/2006/relationships/chart" Target="../charts/chart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2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A95D8845-FF18-4EA6-9EF5-997A5F81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6" b="22619"/>
          <a:stretch/>
        </p:blipFill>
        <p:spPr>
          <a:xfrm>
            <a:off x="19" y="0"/>
            <a:ext cx="12191981" cy="54659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A05D92-18D7-43DF-AE20-94A61EAC951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2" descr="Image result for colciencias logo">
            <a:extLst>
              <a:ext uri="{FF2B5EF4-FFF2-40B4-BE49-F238E27FC236}">
                <a16:creationId xmlns:a16="http://schemas.microsoft.com/office/drawing/2014/main" id="{7452C902-E056-4F9F-A230-30B13311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4252" y="4807539"/>
            <a:ext cx="4583310" cy="257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eidmarcellus.org/wp-content/uploads/2011/12/epa.jpg">
            <a:extLst>
              <a:ext uri="{FF2B5EF4-FFF2-40B4-BE49-F238E27FC236}">
                <a16:creationId xmlns:a16="http://schemas.microsoft.com/office/drawing/2014/main" id="{28F4705E-4D8F-495F-AD95-FFCC6AC53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8709" y="5662502"/>
            <a:ext cx="988028" cy="9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28859-8DF6-4FCC-8AEF-CA983BDFA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427" y="5564199"/>
            <a:ext cx="3328070" cy="10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53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57E-7BC2-4318-B30A-69EABDE7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049E1-5549-4BBE-B14A-E98D3BC5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925"/>
            <a:ext cx="12191999" cy="6927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08C8F-65E7-4551-9209-9F0F6F480116}"/>
              </a:ext>
            </a:extLst>
          </p:cNvPr>
          <p:cNvSpPr txBox="1"/>
          <p:nvPr/>
        </p:nvSpPr>
        <p:spPr>
          <a:xfrm>
            <a:off x="5852160" y="3429000"/>
            <a:ext cx="18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OREGON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01588-2A83-479E-B689-B67396C5B155}"/>
              </a:ext>
            </a:extLst>
          </p:cNvPr>
          <p:cNvSpPr txBox="1"/>
          <p:nvPr/>
        </p:nvSpPr>
        <p:spPr>
          <a:xfrm>
            <a:off x="5664925" y="115389"/>
            <a:ext cx="292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WASHINGTON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6F2DE-CA18-48E1-8C0E-2BF247613822}"/>
              </a:ext>
            </a:extLst>
          </p:cNvPr>
          <p:cNvSpPr txBox="1"/>
          <p:nvPr/>
        </p:nvSpPr>
        <p:spPr>
          <a:xfrm rot="16677619">
            <a:off x="4746381" y="2467988"/>
            <a:ext cx="16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Willamette Valley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87EA2C-93BC-4AD3-A4A2-3D1ABA25D57B}"/>
              </a:ext>
            </a:extLst>
          </p:cNvPr>
          <p:cNvSpPr txBox="1">
            <a:spLocks/>
          </p:cNvSpPr>
          <p:nvPr/>
        </p:nvSpPr>
        <p:spPr>
          <a:xfrm>
            <a:off x="0" y="115389"/>
            <a:ext cx="4310319" cy="331073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Small Mountainous Rivers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Disproportionately large </a:t>
            </a:r>
            <a:r>
              <a:rPr lang="en-US" sz="3200" b="1" dirty="0">
                <a:solidFill>
                  <a:schemeClr val="bg1"/>
                </a:solidFill>
              </a:rPr>
              <a:t>exporters of Biospheric C</a:t>
            </a:r>
          </a:p>
          <a:p>
            <a:pPr algn="ctr"/>
            <a:r>
              <a:rPr lang="en-US" sz="1900" b="1" dirty="0">
                <a:solidFill>
                  <a:schemeClr val="bg1"/>
                </a:solidFill>
              </a:rPr>
              <a:t>Hatten et al., 2012; Goni et al., 2013;</a:t>
            </a:r>
          </a:p>
          <a:p>
            <a:pPr algn="ctr"/>
            <a:r>
              <a:rPr lang="en-US" sz="1900" b="1" dirty="0">
                <a:solidFill>
                  <a:schemeClr val="bg1"/>
                </a:solidFill>
              </a:rPr>
              <a:t>Hilton et al.,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91986-EE2F-4FB1-B982-F101354F0CC0}"/>
              </a:ext>
            </a:extLst>
          </p:cNvPr>
          <p:cNvSpPr txBox="1"/>
          <p:nvPr/>
        </p:nvSpPr>
        <p:spPr>
          <a:xfrm>
            <a:off x="192300" y="5608915"/>
            <a:ext cx="1447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TIMBER</a:t>
            </a:r>
          </a:p>
          <a:p>
            <a:r>
              <a:rPr lang="en-US" b="1" dirty="0">
                <a:solidFill>
                  <a:schemeClr val="bg1"/>
                </a:solidFill>
              </a:rPr>
              <a:t>HARVESTING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3B05A-E22D-42E2-ADFE-C9597B577AB3}"/>
              </a:ext>
            </a:extLst>
          </p:cNvPr>
          <p:cNvSpPr/>
          <p:nvPr/>
        </p:nvSpPr>
        <p:spPr>
          <a:xfrm>
            <a:off x="5253687" y="6362841"/>
            <a:ext cx="6160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Photographs by Fred Swanson-Andrews Forest Image Library (H. J. Andrews Experimental Forest)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370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E11CD1-C017-4E35-84E2-3399E82C8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8" t="522" r="2917" b="16936"/>
          <a:stretch/>
        </p:blipFill>
        <p:spPr>
          <a:xfrm>
            <a:off x="2210427" y="991499"/>
            <a:ext cx="8017451" cy="4686743"/>
          </a:xfrm>
          <a:prstGeom prst="ellipse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E340B6B8-1444-478E-AD78-AC6D4BEFF1B4}"/>
              </a:ext>
            </a:extLst>
          </p:cNvPr>
          <p:cNvSpPr/>
          <p:nvPr/>
        </p:nvSpPr>
        <p:spPr>
          <a:xfrm rot="17311802">
            <a:off x="2915280" y="1167234"/>
            <a:ext cx="732500" cy="1643191"/>
          </a:xfrm>
          <a:prstGeom prst="curved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CF6FB-95A7-497A-85D8-20B0710EC3DB}"/>
              </a:ext>
            </a:extLst>
          </p:cNvPr>
          <p:cNvSpPr txBox="1"/>
          <p:nvPr/>
        </p:nvSpPr>
        <p:spPr>
          <a:xfrm>
            <a:off x="3766604" y="5401646"/>
            <a:ext cx="879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Bedrock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71185-4B2B-4BEF-8648-86954CB902F5}"/>
              </a:ext>
            </a:extLst>
          </p:cNvPr>
          <p:cNvSpPr txBox="1"/>
          <p:nvPr/>
        </p:nvSpPr>
        <p:spPr>
          <a:xfrm>
            <a:off x="3848468" y="1874550"/>
            <a:ext cx="935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Photo-</a:t>
            </a:r>
          </a:p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C761F-C6C5-49C6-ADAA-967640EAB7EF}"/>
              </a:ext>
            </a:extLst>
          </p:cNvPr>
          <p:cNvSpPr txBox="1"/>
          <p:nvPr/>
        </p:nvSpPr>
        <p:spPr>
          <a:xfrm>
            <a:off x="5542989" y="1123654"/>
            <a:ext cx="123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Atmosphere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A2450-20C0-43ED-9E6F-E4A2E469DE10}"/>
              </a:ext>
            </a:extLst>
          </p:cNvPr>
          <p:cNvSpPr txBox="1"/>
          <p:nvPr/>
        </p:nvSpPr>
        <p:spPr>
          <a:xfrm>
            <a:off x="7255842" y="5103661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Deposition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4CCE9-2621-407A-B8C4-E34343D567D7}"/>
              </a:ext>
            </a:extLst>
          </p:cNvPr>
          <p:cNvSpPr txBox="1"/>
          <p:nvPr/>
        </p:nvSpPr>
        <p:spPr>
          <a:xfrm>
            <a:off x="8168676" y="5399164"/>
            <a:ext cx="1075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663300"/>
                </a:solidFill>
              </a:rPr>
              <a:t>Sediments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DAF666-B525-4D4B-A6BB-A13206D75347}"/>
              </a:ext>
            </a:extLst>
          </p:cNvPr>
          <p:cNvSpPr txBox="1"/>
          <p:nvPr/>
        </p:nvSpPr>
        <p:spPr>
          <a:xfrm rot="18946768">
            <a:off x="7436181" y="577369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Carbon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4F0F5B-392D-4EFE-8E00-058DA16AB445}"/>
              </a:ext>
            </a:extLst>
          </p:cNvPr>
          <p:cNvSpPr txBox="1"/>
          <p:nvPr/>
        </p:nvSpPr>
        <p:spPr>
          <a:xfrm>
            <a:off x="4251246" y="5218298"/>
            <a:ext cx="23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Rock erosion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B05990DE-773A-4D12-847C-3E13E57188B0}"/>
              </a:ext>
            </a:extLst>
          </p:cNvPr>
          <p:cNvSpPr/>
          <p:nvPr/>
        </p:nvSpPr>
        <p:spPr>
          <a:xfrm rot="6045756" flipV="1">
            <a:off x="3219553" y="2916562"/>
            <a:ext cx="725579" cy="1584144"/>
          </a:xfrm>
          <a:prstGeom prst="curved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EBAF9-8DE5-47DA-9A4A-2816D9D83087}"/>
              </a:ext>
            </a:extLst>
          </p:cNvPr>
          <p:cNvSpPr txBox="1"/>
          <p:nvPr/>
        </p:nvSpPr>
        <p:spPr>
          <a:xfrm>
            <a:off x="4006085" y="3111934"/>
            <a:ext cx="1126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F713B-CBD7-43BC-BB49-AB971717EDA7}"/>
              </a:ext>
            </a:extLst>
          </p:cNvPr>
          <p:cNvSpPr txBox="1"/>
          <p:nvPr/>
        </p:nvSpPr>
        <p:spPr>
          <a:xfrm>
            <a:off x="3625013" y="311162"/>
            <a:ext cx="5265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Global Bio-Geochemical Cycle of Carbon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B93B8-37DE-41BF-A7DE-73EDE00CB1C5}"/>
              </a:ext>
            </a:extLst>
          </p:cNvPr>
          <p:cNvSpPr txBox="1"/>
          <p:nvPr/>
        </p:nvSpPr>
        <p:spPr>
          <a:xfrm>
            <a:off x="8294309" y="4298078"/>
            <a:ext cx="1358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Lakes/Oceans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087BB-D650-4A9D-9ACE-B7820676212E}"/>
              </a:ext>
            </a:extLst>
          </p:cNvPr>
          <p:cNvSpPr txBox="1"/>
          <p:nvPr/>
        </p:nvSpPr>
        <p:spPr>
          <a:xfrm>
            <a:off x="2963271" y="299130"/>
            <a:ext cx="651492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Terrestrial-aquatic carbon fluxes in forested watersheds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BC5F75-E981-4ABD-A7F6-BABECAD692E6}"/>
              </a:ext>
            </a:extLst>
          </p:cNvPr>
          <p:cNvSpPr txBox="1"/>
          <p:nvPr/>
        </p:nvSpPr>
        <p:spPr>
          <a:xfrm>
            <a:off x="5424445" y="3971852"/>
            <a:ext cx="685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Rivers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92B96F9A-60DF-4864-A87F-B72827736B71}"/>
              </a:ext>
            </a:extLst>
          </p:cNvPr>
          <p:cNvSpPr/>
          <p:nvPr/>
        </p:nvSpPr>
        <p:spPr>
          <a:xfrm rot="16200000" flipH="1" flipV="1">
            <a:off x="6638392" y="4447369"/>
            <a:ext cx="642963" cy="883519"/>
          </a:xfrm>
          <a:prstGeom prst="bentArrow">
            <a:avLst>
              <a:gd name="adj1" fmla="val 29588"/>
              <a:gd name="adj2" fmla="val 20986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7B6688-7BB0-462C-884A-4AD9F1F59CBE}"/>
              </a:ext>
            </a:extLst>
          </p:cNvPr>
          <p:cNvGrpSpPr/>
          <p:nvPr/>
        </p:nvGrpSpPr>
        <p:grpSpPr>
          <a:xfrm>
            <a:off x="4450894" y="3402601"/>
            <a:ext cx="2301209" cy="879364"/>
            <a:chOff x="4450894" y="3402601"/>
            <a:chExt cx="2301209" cy="8793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20BDC7-4306-461A-83FF-01AD2CFB01B6}"/>
                </a:ext>
              </a:extLst>
            </p:cNvPr>
            <p:cNvSpPr txBox="1"/>
            <p:nvPr/>
          </p:nvSpPr>
          <p:spPr>
            <a:xfrm>
              <a:off x="4450894" y="3402601"/>
              <a:ext cx="23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Plant &amp; soil erosion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FD66FEE-2B82-4BE0-BFF3-870E9A8E5F7A}"/>
                </a:ext>
              </a:extLst>
            </p:cNvPr>
            <p:cNvGrpSpPr/>
            <p:nvPr/>
          </p:nvGrpSpPr>
          <p:grpSpPr>
            <a:xfrm>
              <a:off x="4710788" y="3657503"/>
              <a:ext cx="1698774" cy="624462"/>
              <a:chOff x="5056188" y="3572014"/>
              <a:chExt cx="1698774" cy="624462"/>
            </a:xfrm>
          </p:grpSpPr>
          <p:sp>
            <p:nvSpPr>
              <p:cNvPr id="7" name="Arrow: Bent 6">
                <a:extLst>
                  <a:ext uri="{FF2B5EF4-FFF2-40B4-BE49-F238E27FC236}">
                    <a16:creationId xmlns:a16="http://schemas.microsoft.com/office/drawing/2014/main" id="{A41727B8-676A-4932-9DE7-CD0531478700}"/>
                  </a:ext>
                </a:extLst>
              </p:cNvPr>
              <p:cNvSpPr/>
              <p:nvPr/>
            </p:nvSpPr>
            <p:spPr>
              <a:xfrm rot="16200000" flipH="1" flipV="1">
                <a:off x="5637794" y="3079307"/>
                <a:ext cx="584774" cy="1649563"/>
              </a:xfrm>
              <a:prstGeom prst="bentArrow">
                <a:avLst>
                  <a:gd name="adj1" fmla="val 35275"/>
                  <a:gd name="adj2" fmla="val 25000"/>
                  <a:gd name="adj3" fmla="val 25000"/>
                  <a:gd name="adj4" fmla="val 75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DB24F8-B783-4EC3-AD47-3F5FD4A76CEB}"/>
                  </a:ext>
                </a:extLst>
              </p:cNvPr>
              <p:cNvSpPr txBox="1"/>
              <p:nvPr/>
            </p:nvSpPr>
            <p:spPr>
              <a:xfrm>
                <a:off x="5056188" y="3572014"/>
                <a:ext cx="713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Carbon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12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7B5B94-8678-4584-AFDD-0995498C5489}"/>
              </a:ext>
            </a:extLst>
          </p:cNvPr>
          <p:cNvSpPr txBox="1"/>
          <p:nvPr/>
        </p:nvSpPr>
        <p:spPr>
          <a:xfrm>
            <a:off x="2963271" y="299130"/>
            <a:ext cx="651492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Terrestrial-aquatic carbon fluxes in forested watersheds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C31D2-126F-4FE4-AED9-426AA3A8B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67" t="32451" r="11601" b="40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757BB5-D794-4E78-9BDD-B7DDE9D101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A2E6A6-E185-4831-B0A6-C96C35A19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40" y="61936"/>
            <a:ext cx="7562460" cy="4224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3182D-45C4-4E97-A7A3-30654A1F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539" y="61924"/>
            <a:ext cx="7509889" cy="4224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65B6B-27AA-4482-BC6C-BFC630858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537" y="81890"/>
            <a:ext cx="7509891" cy="4224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F0F801-EBBD-4FB5-AF2D-9CAF12B90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37" y="68236"/>
            <a:ext cx="7504057" cy="4224312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CA25D496-8254-4E24-BBA6-AE141614DF0B}"/>
              </a:ext>
            </a:extLst>
          </p:cNvPr>
          <p:cNvSpPr txBox="1"/>
          <p:nvPr/>
        </p:nvSpPr>
        <p:spPr>
          <a:xfrm>
            <a:off x="5699853" y="4109778"/>
            <a:ext cx="200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Diversity of particle</a:t>
            </a:r>
          </a:p>
          <a:p>
            <a:r>
              <a:rPr lang="en-US" dirty="0"/>
              <a:t>sizes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42785B-0497-4122-9584-9D472CA9D8B0}"/>
              </a:ext>
            </a:extLst>
          </p:cNvPr>
          <p:cNvSpPr txBox="1"/>
          <p:nvPr/>
        </p:nvSpPr>
        <p:spPr>
          <a:xfrm>
            <a:off x="6412205" y="2968667"/>
            <a:ext cx="1970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sediment </a:t>
            </a:r>
          </a:p>
          <a:p>
            <a:r>
              <a:rPr lang="en-US" dirty="0"/>
              <a:t>chemistry (e.g. %C,</a:t>
            </a:r>
          </a:p>
          <a:p>
            <a:r>
              <a:rPr lang="en-US" dirty="0"/>
              <a:t>N/C ratios 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3891E7E-7939-42FA-8F49-6B70CF0C40EC}"/>
              </a:ext>
            </a:extLst>
          </p:cNvPr>
          <p:cNvSpPr txBox="1"/>
          <p:nvPr/>
        </p:nvSpPr>
        <p:spPr>
          <a:xfrm>
            <a:off x="8531830" y="2243385"/>
            <a:ext cx="2262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“Advanced” sediment </a:t>
            </a:r>
          </a:p>
          <a:p>
            <a:r>
              <a:rPr lang="en-US" dirty="0"/>
              <a:t>chemistry (e.g., stable</a:t>
            </a:r>
          </a:p>
          <a:p>
            <a:r>
              <a:rPr lang="en-US" dirty="0"/>
              <a:t>isotopes ratios)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4BEDBD0-C669-471E-81BB-4AAE4D2CBD81}"/>
              </a:ext>
            </a:extLst>
          </p:cNvPr>
          <p:cNvGrpSpPr/>
          <p:nvPr/>
        </p:nvGrpSpPr>
        <p:grpSpPr>
          <a:xfrm>
            <a:off x="4214650" y="3003515"/>
            <a:ext cx="1705113" cy="1872042"/>
            <a:chOff x="4214650" y="3003515"/>
            <a:chExt cx="1705113" cy="1872042"/>
          </a:xfrm>
        </p:grpSpPr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749ABCF2-4AA7-4918-8C1E-384136774555}"/>
                </a:ext>
              </a:extLst>
            </p:cNvPr>
            <p:cNvSpPr/>
            <p:nvPr/>
          </p:nvSpPr>
          <p:spPr>
            <a:xfrm rot="12614888">
              <a:off x="4214650" y="3688423"/>
              <a:ext cx="1241321" cy="1187134"/>
            </a:xfrm>
            <a:prstGeom prst="triangle">
              <a:avLst>
                <a:gd name="adj" fmla="val 50281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735C91E-CDA3-4589-A931-5258990C6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9875" y="3003515"/>
              <a:ext cx="1389888" cy="13389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4A9663-A0CB-4558-BCE7-D91F20424046}"/>
              </a:ext>
            </a:extLst>
          </p:cNvPr>
          <p:cNvGrpSpPr/>
          <p:nvPr/>
        </p:nvGrpSpPr>
        <p:grpSpPr>
          <a:xfrm>
            <a:off x="5407474" y="1886876"/>
            <a:ext cx="2083815" cy="1227427"/>
            <a:chOff x="6685048" y="1885627"/>
            <a:chExt cx="2083815" cy="1227427"/>
          </a:xfrm>
        </p:grpSpPr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13E0D7D0-F27E-4476-9AB5-EE7F7E60EA83}"/>
                </a:ext>
              </a:extLst>
            </p:cNvPr>
            <p:cNvSpPr/>
            <p:nvPr/>
          </p:nvSpPr>
          <p:spPr>
            <a:xfrm rot="14411323">
              <a:off x="7115417" y="1993375"/>
              <a:ext cx="689310" cy="1550048"/>
            </a:xfrm>
            <a:prstGeom prst="triangle">
              <a:avLst>
                <a:gd name="adj" fmla="val 53920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48F7DDB-39B3-4433-AA9D-70C75D8BEC9C}"/>
                </a:ext>
              </a:extLst>
            </p:cNvPr>
            <p:cNvGrpSpPr/>
            <p:nvPr/>
          </p:nvGrpSpPr>
          <p:grpSpPr>
            <a:xfrm>
              <a:off x="7807169" y="1885627"/>
              <a:ext cx="961694" cy="1034546"/>
              <a:chOff x="7427290" y="3036414"/>
              <a:chExt cx="738192" cy="787255"/>
            </a:xfrm>
          </p:grpSpPr>
          <p:sp>
            <p:nvSpPr>
              <p:cNvPr id="92" name="Freeform 20">
                <a:extLst>
                  <a:ext uri="{FF2B5EF4-FFF2-40B4-BE49-F238E27FC236}">
                    <a16:creationId xmlns:a16="http://schemas.microsoft.com/office/drawing/2014/main" id="{5C710BC4-AFD7-42AB-90D2-ECDDBB14B147}"/>
                  </a:ext>
                </a:extLst>
              </p:cNvPr>
              <p:cNvSpPr/>
              <p:nvPr/>
            </p:nvSpPr>
            <p:spPr>
              <a:xfrm rot="809828">
                <a:off x="7621152" y="3603489"/>
                <a:ext cx="383727" cy="220180"/>
              </a:xfrm>
              <a:custGeom>
                <a:avLst/>
                <a:gdLst>
                  <a:gd name="connsiteX0" fmla="*/ 76 w 838276"/>
                  <a:gd name="connsiteY0" fmla="*/ 362107 h 514676"/>
                  <a:gd name="connsiteX1" fmla="*/ 190576 w 838276"/>
                  <a:gd name="connsiteY1" fmla="*/ 514507 h 514676"/>
                  <a:gd name="connsiteX2" fmla="*/ 562051 w 838276"/>
                  <a:gd name="connsiteY2" fmla="*/ 390682 h 514676"/>
                  <a:gd name="connsiteX3" fmla="*/ 714451 w 838276"/>
                  <a:gd name="connsiteY3" fmla="*/ 324007 h 514676"/>
                  <a:gd name="connsiteX4" fmla="*/ 838276 w 838276"/>
                  <a:gd name="connsiteY4" fmla="*/ 143032 h 514676"/>
                  <a:gd name="connsiteX5" fmla="*/ 714451 w 838276"/>
                  <a:gd name="connsiteY5" fmla="*/ 157 h 514676"/>
                  <a:gd name="connsiteX6" fmla="*/ 504901 w 838276"/>
                  <a:gd name="connsiteY6" fmla="*/ 114457 h 514676"/>
                  <a:gd name="connsiteX7" fmla="*/ 171526 w 838276"/>
                  <a:gd name="connsiteY7" fmla="*/ 85882 h 514676"/>
                  <a:gd name="connsiteX8" fmla="*/ 76 w 838276"/>
                  <a:gd name="connsiteY8" fmla="*/ 362107 h 51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8276" h="514676">
                    <a:moveTo>
                      <a:pt x="76" y="362107"/>
                    </a:moveTo>
                    <a:cubicBezTo>
                      <a:pt x="3251" y="433544"/>
                      <a:pt x="96914" y="509745"/>
                      <a:pt x="190576" y="514507"/>
                    </a:cubicBezTo>
                    <a:cubicBezTo>
                      <a:pt x="284238" y="519269"/>
                      <a:pt x="474739" y="422432"/>
                      <a:pt x="562051" y="390682"/>
                    </a:cubicBezTo>
                    <a:cubicBezTo>
                      <a:pt x="649363" y="358932"/>
                      <a:pt x="668414" y="365282"/>
                      <a:pt x="714451" y="324007"/>
                    </a:cubicBezTo>
                    <a:cubicBezTo>
                      <a:pt x="760488" y="282732"/>
                      <a:pt x="838276" y="197007"/>
                      <a:pt x="838276" y="143032"/>
                    </a:cubicBezTo>
                    <a:cubicBezTo>
                      <a:pt x="838276" y="89057"/>
                      <a:pt x="770014" y="4919"/>
                      <a:pt x="714451" y="157"/>
                    </a:cubicBezTo>
                    <a:cubicBezTo>
                      <a:pt x="658889" y="-4606"/>
                      <a:pt x="595388" y="100170"/>
                      <a:pt x="504901" y="114457"/>
                    </a:cubicBezTo>
                    <a:cubicBezTo>
                      <a:pt x="414414" y="128744"/>
                      <a:pt x="249313" y="44607"/>
                      <a:pt x="171526" y="85882"/>
                    </a:cubicBezTo>
                    <a:cubicBezTo>
                      <a:pt x="93739" y="127157"/>
                      <a:pt x="-3099" y="290670"/>
                      <a:pt x="76" y="362107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21">
                <a:extLst>
                  <a:ext uri="{FF2B5EF4-FFF2-40B4-BE49-F238E27FC236}">
                    <a16:creationId xmlns:a16="http://schemas.microsoft.com/office/drawing/2014/main" id="{8AB52A6A-E2B8-40F6-BC22-E582E45FF7B8}"/>
                  </a:ext>
                </a:extLst>
              </p:cNvPr>
              <p:cNvSpPr/>
              <p:nvPr/>
            </p:nvSpPr>
            <p:spPr>
              <a:xfrm rot="7973238">
                <a:off x="7868375" y="3390619"/>
                <a:ext cx="358618" cy="235597"/>
              </a:xfrm>
              <a:custGeom>
                <a:avLst/>
                <a:gdLst>
                  <a:gd name="connsiteX0" fmla="*/ 76 w 838276"/>
                  <a:gd name="connsiteY0" fmla="*/ 362107 h 514676"/>
                  <a:gd name="connsiteX1" fmla="*/ 190576 w 838276"/>
                  <a:gd name="connsiteY1" fmla="*/ 514507 h 514676"/>
                  <a:gd name="connsiteX2" fmla="*/ 562051 w 838276"/>
                  <a:gd name="connsiteY2" fmla="*/ 390682 h 514676"/>
                  <a:gd name="connsiteX3" fmla="*/ 714451 w 838276"/>
                  <a:gd name="connsiteY3" fmla="*/ 324007 h 514676"/>
                  <a:gd name="connsiteX4" fmla="*/ 838276 w 838276"/>
                  <a:gd name="connsiteY4" fmla="*/ 143032 h 514676"/>
                  <a:gd name="connsiteX5" fmla="*/ 714451 w 838276"/>
                  <a:gd name="connsiteY5" fmla="*/ 157 h 514676"/>
                  <a:gd name="connsiteX6" fmla="*/ 504901 w 838276"/>
                  <a:gd name="connsiteY6" fmla="*/ 114457 h 514676"/>
                  <a:gd name="connsiteX7" fmla="*/ 171526 w 838276"/>
                  <a:gd name="connsiteY7" fmla="*/ 85882 h 514676"/>
                  <a:gd name="connsiteX8" fmla="*/ 76 w 838276"/>
                  <a:gd name="connsiteY8" fmla="*/ 362107 h 51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8276" h="514676">
                    <a:moveTo>
                      <a:pt x="76" y="362107"/>
                    </a:moveTo>
                    <a:cubicBezTo>
                      <a:pt x="3251" y="433544"/>
                      <a:pt x="96914" y="509745"/>
                      <a:pt x="190576" y="514507"/>
                    </a:cubicBezTo>
                    <a:cubicBezTo>
                      <a:pt x="284238" y="519269"/>
                      <a:pt x="474739" y="422432"/>
                      <a:pt x="562051" y="390682"/>
                    </a:cubicBezTo>
                    <a:cubicBezTo>
                      <a:pt x="649363" y="358932"/>
                      <a:pt x="668414" y="365282"/>
                      <a:pt x="714451" y="324007"/>
                    </a:cubicBezTo>
                    <a:cubicBezTo>
                      <a:pt x="760488" y="282732"/>
                      <a:pt x="838276" y="197007"/>
                      <a:pt x="838276" y="143032"/>
                    </a:cubicBezTo>
                    <a:cubicBezTo>
                      <a:pt x="838276" y="89057"/>
                      <a:pt x="770014" y="4919"/>
                      <a:pt x="714451" y="157"/>
                    </a:cubicBezTo>
                    <a:cubicBezTo>
                      <a:pt x="658889" y="-4606"/>
                      <a:pt x="595388" y="100170"/>
                      <a:pt x="504901" y="114457"/>
                    </a:cubicBezTo>
                    <a:cubicBezTo>
                      <a:pt x="414414" y="128744"/>
                      <a:pt x="249313" y="44607"/>
                      <a:pt x="171526" y="85882"/>
                    </a:cubicBezTo>
                    <a:cubicBezTo>
                      <a:pt x="93739" y="127157"/>
                      <a:pt x="-3099" y="290670"/>
                      <a:pt x="76" y="362107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Freeform 22">
                <a:extLst>
                  <a:ext uri="{FF2B5EF4-FFF2-40B4-BE49-F238E27FC236}">
                    <a16:creationId xmlns:a16="http://schemas.microsoft.com/office/drawing/2014/main" id="{5661730C-54CD-403F-8B4C-8804F271C5EA}"/>
                  </a:ext>
                </a:extLst>
              </p:cNvPr>
              <p:cNvSpPr/>
              <p:nvPr/>
            </p:nvSpPr>
            <p:spPr>
              <a:xfrm rot="14575126">
                <a:off x="7736956" y="3097924"/>
                <a:ext cx="358618" cy="235597"/>
              </a:xfrm>
              <a:custGeom>
                <a:avLst/>
                <a:gdLst>
                  <a:gd name="connsiteX0" fmla="*/ 76 w 838276"/>
                  <a:gd name="connsiteY0" fmla="*/ 362107 h 514676"/>
                  <a:gd name="connsiteX1" fmla="*/ 190576 w 838276"/>
                  <a:gd name="connsiteY1" fmla="*/ 514507 h 514676"/>
                  <a:gd name="connsiteX2" fmla="*/ 562051 w 838276"/>
                  <a:gd name="connsiteY2" fmla="*/ 390682 h 514676"/>
                  <a:gd name="connsiteX3" fmla="*/ 714451 w 838276"/>
                  <a:gd name="connsiteY3" fmla="*/ 324007 h 514676"/>
                  <a:gd name="connsiteX4" fmla="*/ 838276 w 838276"/>
                  <a:gd name="connsiteY4" fmla="*/ 143032 h 514676"/>
                  <a:gd name="connsiteX5" fmla="*/ 714451 w 838276"/>
                  <a:gd name="connsiteY5" fmla="*/ 157 h 514676"/>
                  <a:gd name="connsiteX6" fmla="*/ 504901 w 838276"/>
                  <a:gd name="connsiteY6" fmla="*/ 114457 h 514676"/>
                  <a:gd name="connsiteX7" fmla="*/ 171526 w 838276"/>
                  <a:gd name="connsiteY7" fmla="*/ 85882 h 514676"/>
                  <a:gd name="connsiteX8" fmla="*/ 76 w 838276"/>
                  <a:gd name="connsiteY8" fmla="*/ 362107 h 51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8276" h="514676">
                    <a:moveTo>
                      <a:pt x="76" y="362107"/>
                    </a:moveTo>
                    <a:cubicBezTo>
                      <a:pt x="3251" y="433544"/>
                      <a:pt x="96914" y="509745"/>
                      <a:pt x="190576" y="514507"/>
                    </a:cubicBezTo>
                    <a:cubicBezTo>
                      <a:pt x="284238" y="519269"/>
                      <a:pt x="474739" y="422432"/>
                      <a:pt x="562051" y="390682"/>
                    </a:cubicBezTo>
                    <a:cubicBezTo>
                      <a:pt x="649363" y="358932"/>
                      <a:pt x="668414" y="365282"/>
                      <a:pt x="714451" y="324007"/>
                    </a:cubicBezTo>
                    <a:cubicBezTo>
                      <a:pt x="760488" y="282732"/>
                      <a:pt x="838276" y="197007"/>
                      <a:pt x="838276" y="143032"/>
                    </a:cubicBezTo>
                    <a:cubicBezTo>
                      <a:pt x="838276" y="89057"/>
                      <a:pt x="770014" y="4919"/>
                      <a:pt x="714451" y="157"/>
                    </a:cubicBezTo>
                    <a:cubicBezTo>
                      <a:pt x="658889" y="-4606"/>
                      <a:pt x="595388" y="100170"/>
                      <a:pt x="504901" y="114457"/>
                    </a:cubicBezTo>
                    <a:cubicBezTo>
                      <a:pt x="414414" y="128744"/>
                      <a:pt x="249313" y="44607"/>
                      <a:pt x="171526" y="85882"/>
                    </a:cubicBezTo>
                    <a:cubicBezTo>
                      <a:pt x="93739" y="127157"/>
                      <a:pt x="-3099" y="290670"/>
                      <a:pt x="76" y="362107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19">
                <a:extLst>
                  <a:ext uri="{FF2B5EF4-FFF2-40B4-BE49-F238E27FC236}">
                    <a16:creationId xmlns:a16="http://schemas.microsoft.com/office/drawing/2014/main" id="{B3163360-72AF-4C79-BF8D-BF7070B1E40C}"/>
                  </a:ext>
                </a:extLst>
              </p:cNvPr>
              <p:cNvSpPr/>
              <p:nvPr/>
            </p:nvSpPr>
            <p:spPr>
              <a:xfrm rot="12944206">
                <a:off x="7427290" y="3081958"/>
                <a:ext cx="691106" cy="694083"/>
              </a:xfrm>
              <a:custGeom>
                <a:avLst/>
                <a:gdLst>
                  <a:gd name="connsiteX0" fmla="*/ 76314 w 1781391"/>
                  <a:gd name="connsiteY0" fmla="*/ 752525 h 1828942"/>
                  <a:gd name="connsiteX1" fmla="*/ 133464 w 1781391"/>
                  <a:gd name="connsiteY1" fmla="*/ 457250 h 1828942"/>
                  <a:gd name="connsiteX2" fmla="*/ 276339 w 1781391"/>
                  <a:gd name="connsiteY2" fmla="*/ 390575 h 1828942"/>
                  <a:gd name="connsiteX3" fmla="*/ 419214 w 1781391"/>
                  <a:gd name="connsiteY3" fmla="*/ 190550 h 1828942"/>
                  <a:gd name="connsiteX4" fmla="*/ 666864 w 1781391"/>
                  <a:gd name="connsiteY4" fmla="*/ 50 h 1828942"/>
                  <a:gd name="connsiteX5" fmla="*/ 990714 w 1781391"/>
                  <a:gd name="connsiteY5" fmla="*/ 171500 h 1828942"/>
                  <a:gd name="connsiteX6" fmla="*/ 1190739 w 1781391"/>
                  <a:gd name="connsiteY6" fmla="*/ 161975 h 1828942"/>
                  <a:gd name="connsiteX7" fmla="*/ 1571739 w 1781391"/>
                  <a:gd name="connsiteY7" fmla="*/ 390575 h 1828942"/>
                  <a:gd name="connsiteX8" fmla="*/ 1647939 w 1781391"/>
                  <a:gd name="connsiteY8" fmla="*/ 704900 h 1828942"/>
                  <a:gd name="connsiteX9" fmla="*/ 1781289 w 1781391"/>
                  <a:gd name="connsiteY9" fmla="*/ 923975 h 1828942"/>
                  <a:gd name="connsiteX10" fmla="*/ 1666989 w 1781391"/>
                  <a:gd name="connsiteY10" fmla="*/ 1314500 h 1828942"/>
                  <a:gd name="connsiteX11" fmla="*/ 1505064 w 1781391"/>
                  <a:gd name="connsiteY11" fmla="*/ 1552625 h 1828942"/>
                  <a:gd name="connsiteX12" fmla="*/ 1190739 w 1781391"/>
                  <a:gd name="connsiteY12" fmla="*/ 1485950 h 1828942"/>
                  <a:gd name="connsiteX13" fmla="*/ 943089 w 1781391"/>
                  <a:gd name="connsiteY13" fmla="*/ 1695500 h 1828942"/>
                  <a:gd name="connsiteX14" fmla="*/ 724014 w 1781391"/>
                  <a:gd name="connsiteY14" fmla="*/ 1828850 h 1828942"/>
                  <a:gd name="connsiteX15" fmla="*/ 504939 w 1781391"/>
                  <a:gd name="connsiteY15" fmla="*/ 1676450 h 1828942"/>
                  <a:gd name="connsiteX16" fmla="*/ 181089 w 1781391"/>
                  <a:gd name="connsiteY16" fmla="*/ 1552625 h 1828942"/>
                  <a:gd name="connsiteX17" fmla="*/ 95364 w 1781391"/>
                  <a:gd name="connsiteY17" fmla="*/ 1314500 h 1828942"/>
                  <a:gd name="connsiteX18" fmla="*/ 114 w 1781391"/>
                  <a:gd name="connsiteY18" fmla="*/ 1162100 h 1828942"/>
                  <a:gd name="connsiteX19" fmla="*/ 76314 w 1781391"/>
                  <a:gd name="connsiteY19" fmla="*/ 943025 h 1828942"/>
                  <a:gd name="connsiteX20" fmla="*/ 76314 w 1781391"/>
                  <a:gd name="connsiteY20" fmla="*/ 752525 h 1828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81391" h="1828942">
                    <a:moveTo>
                      <a:pt x="76314" y="752525"/>
                    </a:moveTo>
                    <a:cubicBezTo>
                      <a:pt x="85839" y="671563"/>
                      <a:pt x="100126" y="517575"/>
                      <a:pt x="133464" y="457250"/>
                    </a:cubicBezTo>
                    <a:cubicBezTo>
                      <a:pt x="166802" y="396925"/>
                      <a:pt x="228714" y="435025"/>
                      <a:pt x="276339" y="390575"/>
                    </a:cubicBezTo>
                    <a:cubicBezTo>
                      <a:pt x="323964" y="346125"/>
                      <a:pt x="354127" y="255637"/>
                      <a:pt x="419214" y="190550"/>
                    </a:cubicBezTo>
                    <a:cubicBezTo>
                      <a:pt x="484301" y="125463"/>
                      <a:pt x="571614" y="3225"/>
                      <a:pt x="666864" y="50"/>
                    </a:cubicBezTo>
                    <a:cubicBezTo>
                      <a:pt x="762114" y="-3125"/>
                      <a:pt x="903402" y="144512"/>
                      <a:pt x="990714" y="171500"/>
                    </a:cubicBezTo>
                    <a:cubicBezTo>
                      <a:pt x="1078027" y="198487"/>
                      <a:pt x="1093902" y="125463"/>
                      <a:pt x="1190739" y="161975"/>
                    </a:cubicBezTo>
                    <a:cubicBezTo>
                      <a:pt x="1287576" y="198487"/>
                      <a:pt x="1495539" y="300088"/>
                      <a:pt x="1571739" y="390575"/>
                    </a:cubicBezTo>
                    <a:cubicBezTo>
                      <a:pt x="1647939" y="481062"/>
                      <a:pt x="1613014" y="616000"/>
                      <a:pt x="1647939" y="704900"/>
                    </a:cubicBezTo>
                    <a:cubicBezTo>
                      <a:pt x="1682864" y="793800"/>
                      <a:pt x="1778114" y="822375"/>
                      <a:pt x="1781289" y="923975"/>
                    </a:cubicBezTo>
                    <a:cubicBezTo>
                      <a:pt x="1784464" y="1025575"/>
                      <a:pt x="1713027" y="1209725"/>
                      <a:pt x="1666989" y="1314500"/>
                    </a:cubicBezTo>
                    <a:cubicBezTo>
                      <a:pt x="1620952" y="1419275"/>
                      <a:pt x="1584439" y="1524050"/>
                      <a:pt x="1505064" y="1552625"/>
                    </a:cubicBezTo>
                    <a:cubicBezTo>
                      <a:pt x="1425689" y="1581200"/>
                      <a:pt x="1284401" y="1462138"/>
                      <a:pt x="1190739" y="1485950"/>
                    </a:cubicBezTo>
                    <a:cubicBezTo>
                      <a:pt x="1097077" y="1509762"/>
                      <a:pt x="1020876" y="1638350"/>
                      <a:pt x="943089" y="1695500"/>
                    </a:cubicBezTo>
                    <a:cubicBezTo>
                      <a:pt x="865302" y="1752650"/>
                      <a:pt x="797039" y="1832025"/>
                      <a:pt x="724014" y="1828850"/>
                    </a:cubicBezTo>
                    <a:cubicBezTo>
                      <a:pt x="650989" y="1825675"/>
                      <a:pt x="595427" y="1722488"/>
                      <a:pt x="504939" y="1676450"/>
                    </a:cubicBezTo>
                    <a:cubicBezTo>
                      <a:pt x="414452" y="1630413"/>
                      <a:pt x="249351" y="1612950"/>
                      <a:pt x="181089" y="1552625"/>
                    </a:cubicBezTo>
                    <a:cubicBezTo>
                      <a:pt x="112827" y="1492300"/>
                      <a:pt x="125526" y="1379587"/>
                      <a:pt x="95364" y="1314500"/>
                    </a:cubicBezTo>
                    <a:cubicBezTo>
                      <a:pt x="65202" y="1249413"/>
                      <a:pt x="3289" y="1224013"/>
                      <a:pt x="114" y="1162100"/>
                    </a:cubicBezTo>
                    <a:cubicBezTo>
                      <a:pt x="-3061" y="1100187"/>
                      <a:pt x="60439" y="1008112"/>
                      <a:pt x="76314" y="943025"/>
                    </a:cubicBezTo>
                    <a:cubicBezTo>
                      <a:pt x="92189" y="877938"/>
                      <a:pt x="66789" y="833487"/>
                      <a:pt x="76314" y="75252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3F9ADE9-F751-462D-95F3-B14E2673A887}"/>
              </a:ext>
            </a:extLst>
          </p:cNvPr>
          <p:cNvGrpSpPr/>
          <p:nvPr/>
        </p:nvGrpSpPr>
        <p:grpSpPr>
          <a:xfrm>
            <a:off x="7074558" y="1029147"/>
            <a:ext cx="2387291" cy="1262831"/>
            <a:chOff x="8352132" y="1027898"/>
            <a:chExt cx="2387291" cy="1262831"/>
          </a:xfrm>
        </p:grpSpPr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12118F90-5BD9-41B6-A40E-23B2C0084718}"/>
                </a:ext>
              </a:extLst>
            </p:cNvPr>
            <p:cNvSpPr/>
            <p:nvPr/>
          </p:nvSpPr>
          <p:spPr>
            <a:xfrm rot="15249113">
              <a:off x="8650598" y="1089318"/>
              <a:ext cx="902945" cy="1499878"/>
            </a:xfrm>
            <a:prstGeom prst="triangle">
              <a:avLst>
                <a:gd name="adj" fmla="val 53920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6E82E478-DABF-4C99-8CB8-C415B3DB9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3404191">
              <a:off x="9433439" y="935189"/>
              <a:ext cx="1213275" cy="1398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992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3" grpId="1" animBg="1"/>
      <p:bldP spid="99" grpId="0"/>
      <p:bldP spid="99" grpId="1"/>
      <p:bldP spid="100" grpId="0"/>
      <p:bldP spid="100" grpId="1"/>
      <p:bldP spid="101" grpId="0"/>
      <p:bldP spid="10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65EC2C2-2B1F-C051-FEE8-22DF7C451001}"/>
              </a:ext>
            </a:extLst>
          </p:cNvPr>
          <p:cNvSpPr/>
          <p:nvPr/>
        </p:nvSpPr>
        <p:spPr>
          <a:xfrm>
            <a:off x="335902" y="83976"/>
            <a:ext cx="11356526" cy="6522097"/>
          </a:xfrm>
          <a:prstGeom prst="roundRect">
            <a:avLst>
              <a:gd name="adj" fmla="val 96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C53E73-86AE-3963-4A55-65A24FE4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806" y="1278188"/>
            <a:ext cx="8016935" cy="5346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FDB56-786C-4A9F-BE5D-1D0D03F1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B5B94-8678-4584-AFDD-0995498C5489}"/>
              </a:ext>
            </a:extLst>
          </p:cNvPr>
          <p:cNvSpPr txBox="1"/>
          <p:nvPr/>
        </p:nvSpPr>
        <p:spPr>
          <a:xfrm>
            <a:off x="2090301" y="174234"/>
            <a:ext cx="824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Terrestrial-aquatic carbon fluxes in forested watersheds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08DBA-2D76-4CC6-9782-58A40CF08FB7}"/>
              </a:ext>
            </a:extLst>
          </p:cNvPr>
          <p:cNvSpPr txBox="1"/>
          <p:nvPr/>
        </p:nvSpPr>
        <p:spPr>
          <a:xfrm>
            <a:off x="509586" y="744140"/>
            <a:ext cx="2622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Historical Disturbances</a:t>
            </a: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69ED5CC8-ACC1-43F9-8500-55467ABE91CE}"/>
              </a:ext>
            </a:extLst>
          </p:cNvPr>
          <p:cNvSpPr/>
          <p:nvPr/>
        </p:nvSpPr>
        <p:spPr>
          <a:xfrm>
            <a:off x="2012713" y="1656378"/>
            <a:ext cx="1526326" cy="3704887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7D8CEB-E054-4442-8D09-723D09EB6531}"/>
              </a:ext>
            </a:extLst>
          </p:cNvPr>
          <p:cNvGrpSpPr/>
          <p:nvPr/>
        </p:nvGrpSpPr>
        <p:grpSpPr>
          <a:xfrm>
            <a:off x="953394" y="3710777"/>
            <a:ext cx="1612095" cy="782001"/>
            <a:chOff x="873555" y="3461982"/>
            <a:chExt cx="1612095" cy="782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0B60-A8D0-4B34-9082-B10E18182365}"/>
                </a:ext>
              </a:extLst>
            </p:cNvPr>
            <p:cNvSpPr txBox="1"/>
            <p:nvPr/>
          </p:nvSpPr>
          <p:spPr>
            <a:xfrm>
              <a:off x="873555" y="3796636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Floods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44ABC4D-3854-4EEC-B916-5EAD9C5B9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67277" y="3461982"/>
              <a:ext cx="818373" cy="7820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91EFE0-858C-4316-BE0D-244A1E1BB388}"/>
              </a:ext>
            </a:extLst>
          </p:cNvPr>
          <p:cNvGrpSpPr/>
          <p:nvPr/>
        </p:nvGrpSpPr>
        <p:grpSpPr>
          <a:xfrm>
            <a:off x="910661" y="2888643"/>
            <a:ext cx="1439003" cy="680413"/>
            <a:chOff x="830822" y="2639848"/>
            <a:chExt cx="1439003" cy="6804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B722F-18C0-465A-B09D-D8A57D2E2672}"/>
                </a:ext>
              </a:extLst>
            </p:cNvPr>
            <p:cNvSpPr txBox="1"/>
            <p:nvPr/>
          </p:nvSpPr>
          <p:spPr>
            <a:xfrm>
              <a:off x="830822" y="2785222"/>
              <a:ext cx="6781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Fires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3426C2-93A6-452A-8A74-B3225254A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95771" y="2639848"/>
              <a:ext cx="674054" cy="6804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CF455A-C88F-4605-BCE3-9F2437F2C68D}"/>
              </a:ext>
            </a:extLst>
          </p:cNvPr>
          <p:cNvGrpSpPr/>
          <p:nvPr/>
        </p:nvGrpSpPr>
        <p:grpSpPr>
          <a:xfrm>
            <a:off x="499572" y="1962752"/>
            <a:ext cx="2104349" cy="697480"/>
            <a:chOff x="693112" y="1753088"/>
            <a:chExt cx="2104349" cy="69748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9DA678-BFDA-4781-B062-9F13F262E0BC}"/>
                </a:ext>
              </a:extLst>
            </p:cNvPr>
            <p:cNvSpPr txBox="1"/>
            <p:nvPr/>
          </p:nvSpPr>
          <p:spPr>
            <a:xfrm>
              <a:off x="693112" y="1841966"/>
              <a:ext cx="147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Earthquakes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952084C-52A4-4DEC-A385-2EB5D3A47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95362" y="1753088"/>
              <a:ext cx="702099" cy="6974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CFF88-1A54-4CB1-A90D-3C3EA5B40902}"/>
              </a:ext>
            </a:extLst>
          </p:cNvPr>
          <p:cNvGrpSpPr/>
          <p:nvPr/>
        </p:nvGrpSpPr>
        <p:grpSpPr>
          <a:xfrm>
            <a:off x="1606333" y="1153560"/>
            <a:ext cx="1995175" cy="840304"/>
            <a:chOff x="1677996" y="1165791"/>
            <a:chExt cx="1995175" cy="8403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E38722-E198-4D92-A10A-5A8EE806E476}"/>
                </a:ext>
              </a:extLst>
            </p:cNvPr>
            <p:cNvSpPr txBox="1"/>
            <p:nvPr/>
          </p:nvSpPr>
          <p:spPr>
            <a:xfrm>
              <a:off x="1677996" y="1165791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Landslides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583239-8096-407D-BC1F-2263725C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3189" y="1175098"/>
              <a:ext cx="899982" cy="8309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7590F0E-C188-4D7C-A127-FCAA45EAAB77}"/>
              </a:ext>
            </a:extLst>
          </p:cNvPr>
          <p:cNvSpPr/>
          <p:nvPr/>
        </p:nvSpPr>
        <p:spPr>
          <a:xfrm>
            <a:off x="1803827" y="4590843"/>
            <a:ext cx="1710878" cy="697480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BD2BC1-68B3-4759-BFB0-9F4F2C5D9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424" y="4521619"/>
            <a:ext cx="940384" cy="97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62680C-CF64-4C6A-99D0-9A5D350DC69D}"/>
              </a:ext>
            </a:extLst>
          </p:cNvPr>
          <p:cNvSpPr txBox="1"/>
          <p:nvPr/>
        </p:nvSpPr>
        <p:spPr>
          <a:xfrm>
            <a:off x="709424" y="5532013"/>
            <a:ext cx="2100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Contemporary</a:t>
            </a:r>
          </a:p>
          <a:p>
            <a:pPr algn="ctr"/>
            <a:r>
              <a:rPr lang="en-US" sz="2000" dirty="0"/>
              <a:t>Timber Harvesting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5A39DD-EF78-4E3E-BCE6-4AA2D77E2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0633" y="4379682"/>
            <a:ext cx="3639627" cy="11864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D31935-70DC-4FEC-94E5-DC3F9E31AA41}"/>
              </a:ext>
            </a:extLst>
          </p:cNvPr>
          <p:cNvSpPr txBox="1"/>
          <p:nvPr/>
        </p:nvSpPr>
        <p:spPr>
          <a:xfrm>
            <a:off x="3059551" y="4577493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E888A-BF94-44CD-B699-52B79A449DF8}"/>
              </a:ext>
            </a:extLst>
          </p:cNvPr>
          <p:cNvSpPr txBox="1"/>
          <p:nvPr/>
        </p:nvSpPr>
        <p:spPr>
          <a:xfrm>
            <a:off x="9870491" y="6153793"/>
            <a:ext cx="1217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By F. Guerrero</a:t>
            </a:r>
          </a:p>
        </p:txBody>
      </p:sp>
    </p:spTree>
    <p:extLst>
      <p:ext uri="{BB962C8B-B14F-4D97-AF65-F5344CB8AC3E}">
        <p14:creationId xmlns:p14="http://schemas.microsoft.com/office/powerpoint/2010/main" val="270566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89E8AB-B285-4E97-AF56-E91B6B63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1" y="1308748"/>
            <a:ext cx="11747157" cy="42405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6A7A1-FB04-49A3-B6EB-D06ADF580C52}"/>
              </a:ext>
            </a:extLst>
          </p:cNvPr>
          <p:cNvSpPr txBox="1"/>
          <p:nvPr/>
        </p:nvSpPr>
        <p:spPr>
          <a:xfrm>
            <a:off x="222421" y="501650"/>
            <a:ext cx="10175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Sampling along the Alsea River after the Great Coastal Gale in 2007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22565-F202-4761-BB94-90801B13851C}"/>
              </a:ext>
            </a:extLst>
          </p:cNvPr>
          <p:cNvSpPr txBox="1"/>
          <p:nvPr/>
        </p:nvSpPr>
        <p:spPr>
          <a:xfrm>
            <a:off x="9230946" y="6048573"/>
            <a:ext cx="284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Guerrero et al 2022.,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2837154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02F82-CF7A-4F2A-AFE3-21CF0C99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C00C1-77A1-4DDE-A515-7CC55B86A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732"/>
            <a:ext cx="11807347" cy="4788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48B8E-1BF0-4CA6-A1B7-FC8DC455B858}"/>
              </a:ext>
            </a:extLst>
          </p:cNvPr>
          <p:cNvSpPr txBox="1"/>
          <p:nvPr/>
        </p:nvSpPr>
        <p:spPr>
          <a:xfrm>
            <a:off x="9230946" y="6048573"/>
            <a:ext cx="284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Guerrero et al 2022.,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160282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630A6-62A4-4980-83BF-8C3809B0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16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8E4EB69-D682-4275-BB69-6E676259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5" y="1167192"/>
            <a:ext cx="3194346" cy="45236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4FC5161-E567-45C0-9761-FE0579AC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75" y="1167191"/>
            <a:ext cx="8730623" cy="43871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E9DC8F-0DA9-468A-91CD-22BAD8CFD859}"/>
              </a:ext>
            </a:extLst>
          </p:cNvPr>
          <p:cNvSpPr txBox="1"/>
          <p:nvPr/>
        </p:nvSpPr>
        <p:spPr>
          <a:xfrm>
            <a:off x="812003" y="5690808"/>
            <a:ext cx="10541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Loon Lake, Southern Oregon (Watershed area: 230 km</a:t>
            </a:r>
            <a:r>
              <a:rPr lang="en-US" sz="2800" baseline="30000" dirty="0"/>
              <a:t>2</a:t>
            </a:r>
            <a:r>
              <a:rPr lang="en-US" sz="2800" dirty="0"/>
              <a:t>, Umpqua river)</a:t>
            </a:r>
          </a:p>
          <a:p>
            <a:pPr algn="ctr"/>
            <a:r>
              <a:rPr lang="en-US" sz="2800" dirty="0"/>
              <a:t>~1500 years </a:t>
            </a:r>
            <a:r>
              <a:rPr lang="en-US" sz="2800" b="1" dirty="0"/>
              <a:t>well-preserved</a:t>
            </a:r>
            <a:r>
              <a:rPr lang="en-US" sz="2800" dirty="0"/>
              <a:t> record (7m sediment core)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73DCF3-FB07-4C7D-87E2-8B7412CF7CAA}"/>
              </a:ext>
            </a:extLst>
          </p:cNvPr>
          <p:cNvSpPr/>
          <p:nvPr/>
        </p:nvSpPr>
        <p:spPr>
          <a:xfrm>
            <a:off x="3782355" y="1135978"/>
            <a:ext cx="6597977" cy="4393016"/>
          </a:xfrm>
          <a:custGeom>
            <a:avLst/>
            <a:gdLst>
              <a:gd name="connsiteX0" fmla="*/ 4021943 w 6597977"/>
              <a:gd name="connsiteY0" fmla="*/ 4392952 h 4393016"/>
              <a:gd name="connsiteX1" fmla="*/ 4383450 w 6597977"/>
              <a:gd name="connsiteY1" fmla="*/ 4190934 h 4393016"/>
              <a:gd name="connsiteX2" fmla="*/ 4532305 w 6597977"/>
              <a:gd name="connsiteY2" fmla="*/ 4042078 h 4393016"/>
              <a:gd name="connsiteX3" fmla="*/ 4883180 w 6597977"/>
              <a:gd name="connsiteY3" fmla="*/ 3691203 h 4393016"/>
              <a:gd name="connsiteX4" fmla="*/ 4893812 w 6597977"/>
              <a:gd name="connsiteY4" fmla="*/ 3340329 h 4393016"/>
              <a:gd name="connsiteX5" fmla="*/ 4542938 w 6597977"/>
              <a:gd name="connsiteY5" fmla="*/ 3095780 h 4393016"/>
              <a:gd name="connsiteX6" fmla="*/ 4808752 w 6597977"/>
              <a:gd name="connsiteY6" fmla="*/ 2819334 h 4393016"/>
              <a:gd name="connsiteX7" fmla="*/ 4808752 w 6597977"/>
              <a:gd name="connsiteY7" fmla="*/ 2436562 h 4393016"/>
              <a:gd name="connsiteX8" fmla="*/ 5212789 w 6597977"/>
              <a:gd name="connsiteY8" fmla="*/ 1947464 h 4393016"/>
              <a:gd name="connsiteX9" fmla="*/ 5457338 w 6597977"/>
              <a:gd name="connsiteY9" fmla="*/ 1777343 h 4393016"/>
              <a:gd name="connsiteX10" fmla="*/ 5957068 w 6597977"/>
              <a:gd name="connsiteY10" fmla="*/ 1224450 h 4393016"/>
              <a:gd name="connsiteX11" fmla="*/ 6190985 w 6597977"/>
              <a:gd name="connsiteY11" fmla="*/ 852310 h 4393016"/>
              <a:gd name="connsiteX12" fmla="*/ 6329208 w 6597977"/>
              <a:gd name="connsiteY12" fmla="*/ 692822 h 4393016"/>
              <a:gd name="connsiteX13" fmla="*/ 6531226 w 6597977"/>
              <a:gd name="connsiteY13" fmla="*/ 490803 h 4393016"/>
              <a:gd name="connsiteX14" fmla="*/ 6488696 w 6597977"/>
              <a:gd name="connsiteY14" fmla="*/ 278152 h 4393016"/>
              <a:gd name="connsiteX15" fmla="*/ 6573757 w 6597977"/>
              <a:gd name="connsiteY15" fmla="*/ 97399 h 4393016"/>
              <a:gd name="connsiteX16" fmla="*/ 6371738 w 6597977"/>
              <a:gd name="connsiteY16" fmla="*/ 1706 h 4393016"/>
              <a:gd name="connsiteX17" fmla="*/ 4457878 w 6597977"/>
              <a:gd name="connsiteY17" fmla="*/ 33603 h 4393016"/>
              <a:gd name="connsiteX18" fmla="*/ 1821003 w 6597977"/>
              <a:gd name="connsiteY18" fmla="*/ 12338 h 4393016"/>
              <a:gd name="connsiteX19" fmla="*/ 268650 w 6597977"/>
              <a:gd name="connsiteY19" fmla="*/ 76134 h 4393016"/>
              <a:gd name="connsiteX20" fmla="*/ 24101 w 6597977"/>
              <a:gd name="connsiteY20" fmla="*/ 310050 h 4393016"/>
              <a:gd name="connsiteX21" fmla="*/ 545096 w 6597977"/>
              <a:gd name="connsiteY21" fmla="*/ 703455 h 4393016"/>
              <a:gd name="connsiteX22" fmla="*/ 279282 w 6597977"/>
              <a:gd name="connsiteY22" fmla="*/ 1001166 h 4393016"/>
              <a:gd name="connsiteX23" fmla="*/ 864073 w 6597977"/>
              <a:gd name="connsiteY23" fmla="*/ 1203185 h 4393016"/>
              <a:gd name="connsiteX24" fmla="*/ 1161785 w 6597977"/>
              <a:gd name="connsiteY24" fmla="*/ 969269 h 4393016"/>
              <a:gd name="connsiteX25" fmla="*/ 1416966 w 6597977"/>
              <a:gd name="connsiteY25" fmla="*/ 1394571 h 4393016"/>
              <a:gd name="connsiteX26" fmla="*/ 1895431 w 6597977"/>
              <a:gd name="connsiteY26" fmla="*/ 1575324 h 4393016"/>
              <a:gd name="connsiteX27" fmla="*/ 1937961 w 6597977"/>
              <a:gd name="connsiteY27" fmla="*/ 1819873 h 4393016"/>
              <a:gd name="connsiteX28" fmla="*/ 2331366 w 6597977"/>
              <a:gd name="connsiteY28" fmla="*/ 1777343 h 4393016"/>
              <a:gd name="connsiteX29" fmla="*/ 1789105 w 6597977"/>
              <a:gd name="connsiteY29" fmla="*/ 2298338 h 4393016"/>
              <a:gd name="connsiteX30" fmla="*/ 1980492 w 6597977"/>
              <a:gd name="connsiteY30" fmla="*/ 2755538 h 4393016"/>
              <a:gd name="connsiteX31" fmla="*/ 1927329 w 6597977"/>
              <a:gd name="connsiteY31" fmla="*/ 3138310 h 4393016"/>
              <a:gd name="connsiteX32" fmla="*/ 2267571 w 6597977"/>
              <a:gd name="connsiteY32" fmla="*/ 3510450 h 4393016"/>
              <a:gd name="connsiteX33" fmla="*/ 2331366 w 6597977"/>
              <a:gd name="connsiteY33" fmla="*/ 3850692 h 4393016"/>
              <a:gd name="connsiteX34" fmla="*/ 2671608 w 6597977"/>
              <a:gd name="connsiteY34" fmla="*/ 4148403 h 4393016"/>
              <a:gd name="connsiteX35" fmla="*/ 3256398 w 6597977"/>
              <a:gd name="connsiteY35" fmla="*/ 4212199 h 4393016"/>
              <a:gd name="connsiteX36" fmla="*/ 4021943 w 6597977"/>
              <a:gd name="connsiteY36" fmla="*/ 4392952 h 439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97977" h="4393016">
                <a:moveTo>
                  <a:pt x="4021943" y="4392952"/>
                </a:moveTo>
                <a:cubicBezTo>
                  <a:pt x="4209785" y="4389408"/>
                  <a:pt x="4298390" y="4249413"/>
                  <a:pt x="4383450" y="4190934"/>
                </a:cubicBezTo>
                <a:cubicBezTo>
                  <a:pt x="4468510" y="4132455"/>
                  <a:pt x="4532305" y="4042078"/>
                  <a:pt x="4532305" y="4042078"/>
                </a:cubicBezTo>
                <a:cubicBezTo>
                  <a:pt x="4615593" y="3958789"/>
                  <a:pt x="4822929" y="3808161"/>
                  <a:pt x="4883180" y="3691203"/>
                </a:cubicBezTo>
                <a:cubicBezTo>
                  <a:pt x="4943431" y="3574245"/>
                  <a:pt x="4950519" y="3439566"/>
                  <a:pt x="4893812" y="3340329"/>
                </a:cubicBezTo>
                <a:cubicBezTo>
                  <a:pt x="4837105" y="3241092"/>
                  <a:pt x="4557115" y="3182612"/>
                  <a:pt x="4542938" y="3095780"/>
                </a:cubicBezTo>
                <a:cubicBezTo>
                  <a:pt x="4528761" y="3008948"/>
                  <a:pt x="4764450" y="2929204"/>
                  <a:pt x="4808752" y="2819334"/>
                </a:cubicBezTo>
                <a:cubicBezTo>
                  <a:pt x="4853054" y="2709464"/>
                  <a:pt x="4741413" y="2581874"/>
                  <a:pt x="4808752" y="2436562"/>
                </a:cubicBezTo>
                <a:cubicBezTo>
                  <a:pt x="4876092" y="2291250"/>
                  <a:pt x="5104691" y="2057334"/>
                  <a:pt x="5212789" y="1947464"/>
                </a:cubicBezTo>
                <a:cubicBezTo>
                  <a:pt x="5320887" y="1837594"/>
                  <a:pt x="5333292" y="1897845"/>
                  <a:pt x="5457338" y="1777343"/>
                </a:cubicBezTo>
                <a:cubicBezTo>
                  <a:pt x="5581385" y="1656841"/>
                  <a:pt x="5834794" y="1378622"/>
                  <a:pt x="5957068" y="1224450"/>
                </a:cubicBezTo>
                <a:cubicBezTo>
                  <a:pt x="6079343" y="1070278"/>
                  <a:pt x="6128962" y="940915"/>
                  <a:pt x="6190985" y="852310"/>
                </a:cubicBezTo>
                <a:cubicBezTo>
                  <a:pt x="6253008" y="763705"/>
                  <a:pt x="6272501" y="753073"/>
                  <a:pt x="6329208" y="692822"/>
                </a:cubicBezTo>
                <a:cubicBezTo>
                  <a:pt x="6385915" y="632571"/>
                  <a:pt x="6504645" y="559915"/>
                  <a:pt x="6531226" y="490803"/>
                </a:cubicBezTo>
                <a:cubicBezTo>
                  <a:pt x="6557807" y="421691"/>
                  <a:pt x="6481608" y="343719"/>
                  <a:pt x="6488696" y="278152"/>
                </a:cubicBezTo>
                <a:cubicBezTo>
                  <a:pt x="6495784" y="212585"/>
                  <a:pt x="6593250" y="143473"/>
                  <a:pt x="6573757" y="97399"/>
                </a:cubicBezTo>
                <a:cubicBezTo>
                  <a:pt x="6554264" y="51325"/>
                  <a:pt x="6724385" y="12339"/>
                  <a:pt x="6371738" y="1706"/>
                </a:cubicBezTo>
                <a:cubicBezTo>
                  <a:pt x="6019092" y="-8927"/>
                  <a:pt x="4457878" y="33603"/>
                  <a:pt x="4457878" y="33603"/>
                </a:cubicBezTo>
                <a:lnTo>
                  <a:pt x="1821003" y="12338"/>
                </a:lnTo>
                <a:cubicBezTo>
                  <a:pt x="1122798" y="19426"/>
                  <a:pt x="568134" y="26515"/>
                  <a:pt x="268650" y="76134"/>
                </a:cubicBezTo>
                <a:cubicBezTo>
                  <a:pt x="-30834" y="125753"/>
                  <a:pt x="-21973" y="205496"/>
                  <a:pt x="24101" y="310050"/>
                </a:cubicBezTo>
                <a:cubicBezTo>
                  <a:pt x="70175" y="414604"/>
                  <a:pt x="502566" y="588269"/>
                  <a:pt x="545096" y="703455"/>
                </a:cubicBezTo>
                <a:cubicBezTo>
                  <a:pt x="587626" y="818641"/>
                  <a:pt x="226119" y="917878"/>
                  <a:pt x="279282" y="1001166"/>
                </a:cubicBezTo>
                <a:cubicBezTo>
                  <a:pt x="332445" y="1084454"/>
                  <a:pt x="716989" y="1208501"/>
                  <a:pt x="864073" y="1203185"/>
                </a:cubicBezTo>
                <a:cubicBezTo>
                  <a:pt x="1011157" y="1197869"/>
                  <a:pt x="1069636" y="937371"/>
                  <a:pt x="1161785" y="969269"/>
                </a:cubicBezTo>
                <a:cubicBezTo>
                  <a:pt x="1253934" y="1001167"/>
                  <a:pt x="1294692" y="1293562"/>
                  <a:pt x="1416966" y="1394571"/>
                </a:cubicBezTo>
                <a:cubicBezTo>
                  <a:pt x="1539240" y="1495580"/>
                  <a:pt x="1808598" y="1504440"/>
                  <a:pt x="1895431" y="1575324"/>
                </a:cubicBezTo>
                <a:cubicBezTo>
                  <a:pt x="1982263" y="1646208"/>
                  <a:pt x="1865305" y="1786203"/>
                  <a:pt x="1937961" y="1819873"/>
                </a:cubicBezTo>
                <a:cubicBezTo>
                  <a:pt x="2010617" y="1853543"/>
                  <a:pt x="2356175" y="1697599"/>
                  <a:pt x="2331366" y="1777343"/>
                </a:cubicBezTo>
                <a:cubicBezTo>
                  <a:pt x="2306557" y="1857087"/>
                  <a:pt x="1847584" y="2135305"/>
                  <a:pt x="1789105" y="2298338"/>
                </a:cubicBezTo>
                <a:cubicBezTo>
                  <a:pt x="1730626" y="2461370"/>
                  <a:pt x="1957455" y="2615543"/>
                  <a:pt x="1980492" y="2755538"/>
                </a:cubicBezTo>
                <a:cubicBezTo>
                  <a:pt x="2003529" y="2895533"/>
                  <a:pt x="1879483" y="3012491"/>
                  <a:pt x="1927329" y="3138310"/>
                </a:cubicBezTo>
                <a:cubicBezTo>
                  <a:pt x="1975175" y="3264129"/>
                  <a:pt x="2200232" y="3391720"/>
                  <a:pt x="2267571" y="3510450"/>
                </a:cubicBezTo>
                <a:cubicBezTo>
                  <a:pt x="2334910" y="3629180"/>
                  <a:pt x="2264027" y="3744367"/>
                  <a:pt x="2331366" y="3850692"/>
                </a:cubicBezTo>
                <a:cubicBezTo>
                  <a:pt x="2398705" y="3957017"/>
                  <a:pt x="2517436" y="4088152"/>
                  <a:pt x="2671608" y="4148403"/>
                </a:cubicBezTo>
                <a:cubicBezTo>
                  <a:pt x="2825780" y="4208654"/>
                  <a:pt x="3034886" y="4171441"/>
                  <a:pt x="3256398" y="4212199"/>
                </a:cubicBezTo>
                <a:cubicBezTo>
                  <a:pt x="3477910" y="4252957"/>
                  <a:pt x="3834101" y="4396496"/>
                  <a:pt x="4021943" y="4392952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69ED02-8757-45FF-B716-50E94EA3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71"/>
            <a:ext cx="10515600" cy="889630"/>
          </a:xfrm>
        </p:spPr>
        <p:txBody>
          <a:bodyPr/>
          <a:lstStyle/>
          <a:p>
            <a:r>
              <a:rPr lang="en-US" b="1" dirty="0"/>
              <a:t>Loon Lake Watershed’s Study</a:t>
            </a:r>
          </a:p>
        </p:txBody>
      </p:sp>
    </p:spTree>
    <p:extLst>
      <p:ext uri="{BB962C8B-B14F-4D97-AF65-F5344CB8AC3E}">
        <p14:creationId xmlns:p14="http://schemas.microsoft.com/office/powerpoint/2010/main" val="498551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17340" y="5248575"/>
            <a:ext cx="12192000" cy="1609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1"/>
            <a:ext cx="121920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771"/>
            <a:ext cx="10515600" cy="88963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Loon Lake Watershed’s study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192276" y="1014701"/>
            <a:ext cx="4037045" cy="4188899"/>
            <a:chOff x="8210091" y="1381796"/>
            <a:chExt cx="3981909" cy="418889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091" y="1381796"/>
              <a:ext cx="3809316" cy="41179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10091" y="5293696"/>
              <a:ext cx="1181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By Phillipe Aulie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59570" y="1417411"/>
              <a:ext cx="1232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Sediment layers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6C3AE49-2CF1-4015-9E52-BEE46546A8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6" r="1475"/>
          <a:stretch/>
        </p:blipFill>
        <p:spPr>
          <a:xfrm rot="5400000">
            <a:off x="3979522" y="1182806"/>
            <a:ext cx="4198275" cy="38620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E83729-0207-4AFE-BB5D-1DF9A7CB86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47" b="2"/>
          <a:stretch/>
        </p:blipFill>
        <p:spPr>
          <a:xfrm rot="16200000">
            <a:off x="-40549" y="1175922"/>
            <a:ext cx="4188899" cy="38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8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0E9DFA6-5201-47D9-A337-2673F3A6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2" y="922878"/>
            <a:ext cx="8260119" cy="456911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740E7EE-DEE8-4257-B482-4704B85A4B13}"/>
              </a:ext>
            </a:extLst>
          </p:cNvPr>
          <p:cNvSpPr/>
          <p:nvPr/>
        </p:nvSpPr>
        <p:spPr>
          <a:xfrm>
            <a:off x="326302" y="861027"/>
            <a:ext cx="9977027" cy="543347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4554B-8662-4F6D-AE1A-6B2A21A5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18</a:t>
            </a:fld>
            <a:endParaRPr lang="en-US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51BC5187-6B03-43B6-90D5-712B03EE4421}"/>
              </a:ext>
            </a:extLst>
          </p:cNvPr>
          <p:cNvSpPr/>
          <p:nvPr/>
        </p:nvSpPr>
        <p:spPr>
          <a:xfrm rot="17784318">
            <a:off x="7176041" y="3847180"/>
            <a:ext cx="1357130" cy="2348315"/>
          </a:xfrm>
          <a:prstGeom prst="triangle">
            <a:avLst>
              <a:gd name="adj" fmla="val 11894"/>
            </a:avLst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26BE89EF-3606-4F65-949A-A42AFEDE0B7D}"/>
              </a:ext>
            </a:extLst>
          </p:cNvPr>
          <p:cNvSpPr/>
          <p:nvPr/>
        </p:nvSpPr>
        <p:spPr>
          <a:xfrm rot="14895906">
            <a:off x="7043140" y="2508990"/>
            <a:ext cx="1224873" cy="2796502"/>
          </a:xfrm>
          <a:prstGeom prst="triangle">
            <a:avLst>
              <a:gd name="adj" fmla="val 5583"/>
            </a:avLst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F4B5FAA-8A98-41EE-B471-8E80DB265123}"/>
              </a:ext>
            </a:extLst>
          </p:cNvPr>
          <p:cNvSpPr/>
          <p:nvPr/>
        </p:nvSpPr>
        <p:spPr>
          <a:xfrm rot="13323029">
            <a:off x="6989566" y="613954"/>
            <a:ext cx="1306980" cy="4580114"/>
          </a:xfrm>
          <a:prstGeom prst="triangle">
            <a:avLst>
              <a:gd name="adj" fmla="val 9808"/>
            </a:avLst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E6A752-3793-402C-89D5-1F67AD211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222" y="422835"/>
            <a:ext cx="1389888" cy="132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B755A4-F626-42F2-83E6-3B66154F7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670" y="4964172"/>
            <a:ext cx="1389888" cy="133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B95DE5-BE1B-4E61-A954-48F5AD16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32" y="2647954"/>
            <a:ext cx="1389888" cy="133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C6893EE-FF5D-4621-B29A-65EDA3FF8BB6}"/>
              </a:ext>
            </a:extLst>
          </p:cNvPr>
          <p:cNvSpPr txBox="1"/>
          <p:nvPr/>
        </p:nvSpPr>
        <p:spPr>
          <a:xfrm>
            <a:off x="747298" y="276547"/>
            <a:ext cx="493673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sedimentary hard-drive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46448-1FA9-4565-9E95-9DA793B9EB99}"/>
              </a:ext>
            </a:extLst>
          </p:cNvPr>
          <p:cNvSpPr txBox="1"/>
          <p:nvPr/>
        </p:nvSpPr>
        <p:spPr>
          <a:xfrm>
            <a:off x="8695224" y="1808644"/>
            <a:ext cx="9669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0100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2CE0C3-4835-4442-9799-FB80478BF90D}"/>
              </a:ext>
            </a:extLst>
          </p:cNvPr>
          <p:cNvSpPr txBox="1"/>
          <p:nvPr/>
        </p:nvSpPr>
        <p:spPr>
          <a:xfrm>
            <a:off x="8499657" y="4093105"/>
            <a:ext cx="13580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</a:rPr>
              <a:t>010011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3CCF84-18F1-47E0-AF45-CED50C9414F8}"/>
              </a:ext>
            </a:extLst>
          </p:cNvPr>
          <p:cNvSpPr txBox="1"/>
          <p:nvPr/>
        </p:nvSpPr>
        <p:spPr>
          <a:xfrm>
            <a:off x="8122236" y="6274980"/>
            <a:ext cx="23358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01001100101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0DB506-FE2D-480E-9364-DDDF4AA4527C}"/>
              </a:ext>
            </a:extLst>
          </p:cNvPr>
          <p:cNvSpPr txBox="1"/>
          <p:nvPr/>
        </p:nvSpPr>
        <p:spPr>
          <a:xfrm>
            <a:off x="10017145" y="922878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Flood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D57FCA-CF6F-4919-B812-3266420666DB}"/>
              </a:ext>
            </a:extLst>
          </p:cNvPr>
          <p:cNvSpPr txBox="1"/>
          <p:nvPr/>
        </p:nvSpPr>
        <p:spPr>
          <a:xfrm>
            <a:off x="10017144" y="3076275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Landslide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006CA4-F3C1-43D5-BAC5-02F34F3676C8}"/>
              </a:ext>
            </a:extLst>
          </p:cNvPr>
          <p:cNvSpPr txBox="1"/>
          <p:nvPr/>
        </p:nvSpPr>
        <p:spPr>
          <a:xfrm>
            <a:off x="10017144" y="5427759"/>
            <a:ext cx="164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Earthquake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C0BAEB-02CE-4307-AC1E-D761AA85C2F9}"/>
              </a:ext>
            </a:extLst>
          </p:cNvPr>
          <p:cNvSpPr txBox="1"/>
          <p:nvPr/>
        </p:nvSpPr>
        <p:spPr>
          <a:xfrm>
            <a:off x="747298" y="6385023"/>
            <a:ext cx="1217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By F. Guerrero</a:t>
            </a:r>
          </a:p>
        </p:txBody>
      </p:sp>
    </p:spTree>
    <p:extLst>
      <p:ext uri="{BB962C8B-B14F-4D97-AF65-F5344CB8AC3E}">
        <p14:creationId xmlns:p14="http://schemas.microsoft.com/office/powerpoint/2010/main" val="3172251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44A962-9343-4D65-8AA5-5AA7E5BAF56C}"/>
              </a:ext>
            </a:extLst>
          </p:cNvPr>
          <p:cNvSpPr/>
          <p:nvPr/>
        </p:nvSpPr>
        <p:spPr>
          <a:xfrm>
            <a:off x="5972037" y="3755263"/>
            <a:ext cx="3310169" cy="2120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9866-0B1E-4A59-ADC9-96A5CEE0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19</a:t>
            </a:fld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081D726-607B-4B80-80F7-B394C3F69F1F}"/>
              </a:ext>
            </a:extLst>
          </p:cNvPr>
          <p:cNvSpPr/>
          <p:nvPr/>
        </p:nvSpPr>
        <p:spPr>
          <a:xfrm rot="16200000">
            <a:off x="4503443" y="-462721"/>
            <a:ext cx="2065870" cy="3885877"/>
          </a:xfrm>
          <a:prstGeom prst="triangle">
            <a:avLst>
              <a:gd name="adj" fmla="val 76430"/>
            </a:avLst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CDCDD2-6D23-4C34-BA60-D2C9D0C7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919" y="447155"/>
            <a:ext cx="2167274" cy="206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ECAEF99-C47E-4ADF-A977-230CDF61B144}"/>
              </a:ext>
            </a:extLst>
          </p:cNvPr>
          <p:cNvGrpSpPr/>
          <p:nvPr/>
        </p:nvGrpSpPr>
        <p:grpSpPr>
          <a:xfrm>
            <a:off x="5972037" y="5925025"/>
            <a:ext cx="3533614" cy="431325"/>
            <a:chOff x="5078266" y="5598762"/>
            <a:chExt cx="3533614" cy="43132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66C957-3569-44F6-AB07-7E0FADA6D8F1}"/>
                </a:ext>
              </a:extLst>
            </p:cNvPr>
            <p:cNvCxnSpPr/>
            <p:nvPr/>
          </p:nvCxnSpPr>
          <p:spPr>
            <a:xfrm>
              <a:off x="5078266" y="5598762"/>
              <a:ext cx="3533614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37DB5F-B5D6-4CDA-B967-87405133A2DA}"/>
                </a:ext>
              </a:extLst>
            </p:cNvPr>
            <p:cNvSpPr txBox="1"/>
            <p:nvPr/>
          </p:nvSpPr>
          <p:spPr>
            <a:xfrm>
              <a:off x="6170501" y="5660755"/>
              <a:ext cx="1787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Particle size (µm)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5C592-D761-4BDD-9801-10A2294228CB}"/>
              </a:ext>
            </a:extLst>
          </p:cNvPr>
          <p:cNvSpPr/>
          <p:nvPr/>
        </p:nvSpPr>
        <p:spPr>
          <a:xfrm>
            <a:off x="6279394" y="5429073"/>
            <a:ext cx="452125" cy="4339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9E8B0E-3935-4A2E-8198-9A03617A15CF}"/>
              </a:ext>
            </a:extLst>
          </p:cNvPr>
          <p:cNvSpPr/>
          <p:nvPr/>
        </p:nvSpPr>
        <p:spPr>
          <a:xfrm>
            <a:off x="7479314" y="4251213"/>
            <a:ext cx="452125" cy="16118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B45E89-FD1B-4901-996D-30ED6AB3E894}"/>
              </a:ext>
            </a:extLst>
          </p:cNvPr>
          <p:cNvSpPr/>
          <p:nvPr/>
        </p:nvSpPr>
        <p:spPr>
          <a:xfrm>
            <a:off x="8679234" y="5661555"/>
            <a:ext cx="452125" cy="20146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848AD-E751-4B08-AA74-49D83423A0DB}"/>
              </a:ext>
            </a:extLst>
          </p:cNvPr>
          <p:cNvGrpSpPr/>
          <p:nvPr/>
        </p:nvGrpSpPr>
        <p:grpSpPr>
          <a:xfrm>
            <a:off x="5502446" y="3556368"/>
            <a:ext cx="407599" cy="2337661"/>
            <a:chOff x="4608675" y="3230105"/>
            <a:chExt cx="407599" cy="2337661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431748-8961-4214-9691-1F87FF13D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6274" y="3230105"/>
              <a:ext cx="0" cy="233766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42F35BF-DE56-468A-9E88-5CE1F95D589F}"/>
                </a:ext>
              </a:extLst>
            </p:cNvPr>
            <p:cNvSpPr txBox="1"/>
            <p:nvPr/>
          </p:nvSpPr>
          <p:spPr>
            <a:xfrm rot="16200000">
              <a:off x="4419136" y="4214269"/>
              <a:ext cx="748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F9B1BD4-5E9D-40C0-A80B-0061E535680C}"/>
              </a:ext>
            </a:extLst>
          </p:cNvPr>
          <p:cNvSpPr/>
          <p:nvPr/>
        </p:nvSpPr>
        <p:spPr>
          <a:xfrm>
            <a:off x="6965283" y="4522415"/>
            <a:ext cx="452125" cy="133802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AA96B8-2FEA-424D-8060-45198E58E9F5}"/>
              </a:ext>
            </a:extLst>
          </p:cNvPr>
          <p:cNvSpPr/>
          <p:nvPr/>
        </p:nvSpPr>
        <p:spPr>
          <a:xfrm>
            <a:off x="7973944" y="4917636"/>
            <a:ext cx="452125" cy="945397"/>
          </a:xfrm>
          <a:prstGeom prst="rect">
            <a:avLst/>
          </a:prstGeom>
          <a:solidFill>
            <a:srgbClr val="FFC5C5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D91238-DBAC-4349-A81D-CE6AC7BBB32D}"/>
              </a:ext>
            </a:extLst>
          </p:cNvPr>
          <p:cNvGrpSpPr/>
          <p:nvPr/>
        </p:nvGrpSpPr>
        <p:grpSpPr>
          <a:xfrm>
            <a:off x="7191503" y="2727763"/>
            <a:ext cx="1053885" cy="978408"/>
            <a:chOff x="6265456" y="2602978"/>
            <a:chExt cx="1053885" cy="978408"/>
          </a:xfrm>
        </p:grpSpPr>
        <p:sp>
          <p:nvSpPr>
            <p:cNvPr id="52" name="Arrow: Down 51">
              <a:extLst>
                <a:ext uri="{FF2B5EF4-FFF2-40B4-BE49-F238E27FC236}">
                  <a16:creationId xmlns:a16="http://schemas.microsoft.com/office/drawing/2014/main" id="{3BFE9899-F3F1-4DF8-AED8-00DF3E013140}"/>
                </a:ext>
              </a:extLst>
            </p:cNvPr>
            <p:cNvSpPr/>
            <p:nvPr/>
          </p:nvSpPr>
          <p:spPr>
            <a:xfrm>
              <a:off x="6265456" y="2602978"/>
              <a:ext cx="1053885" cy="978408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4BDF022-E747-439B-9496-E2F7B8FE9098}"/>
                </a:ext>
              </a:extLst>
            </p:cNvPr>
            <p:cNvSpPr txBox="1"/>
            <p:nvPr/>
          </p:nvSpPr>
          <p:spPr>
            <a:xfrm>
              <a:off x="6354617" y="2679960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6F3960-C913-4719-83CA-0A47A65C75C8}"/>
              </a:ext>
            </a:extLst>
          </p:cNvPr>
          <p:cNvGrpSpPr/>
          <p:nvPr/>
        </p:nvGrpSpPr>
        <p:grpSpPr>
          <a:xfrm>
            <a:off x="5502446" y="3549144"/>
            <a:ext cx="4003205" cy="2799982"/>
            <a:chOff x="3589351" y="1328636"/>
            <a:chExt cx="4003205" cy="279998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964787F-ED75-4E42-A705-31167582B727}"/>
                </a:ext>
              </a:extLst>
            </p:cNvPr>
            <p:cNvSpPr/>
            <p:nvPr/>
          </p:nvSpPr>
          <p:spPr>
            <a:xfrm>
              <a:off x="4058942" y="1527531"/>
              <a:ext cx="3310169" cy="21206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57685F7-7AEE-4AE0-A114-229EFA4A2EA5}"/>
                </a:ext>
              </a:extLst>
            </p:cNvPr>
            <p:cNvGrpSpPr/>
            <p:nvPr/>
          </p:nvGrpSpPr>
          <p:grpSpPr>
            <a:xfrm>
              <a:off x="4565373" y="1982249"/>
              <a:ext cx="2401293" cy="1657843"/>
              <a:chOff x="4657036" y="1979875"/>
              <a:chExt cx="2232481" cy="165784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A1C0880-68A5-4A3B-9C01-9BDFDCE3BDDC}"/>
                  </a:ext>
                </a:extLst>
              </p:cNvPr>
              <p:cNvSpPr/>
              <p:nvPr/>
            </p:nvSpPr>
            <p:spPr>
              <a:xfrm>
                <a:off x="5766020" y="1979875"/>
                <a:ext cx="111319" cy="164592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845C03E-B996-49D9-82DE-60065B9EDFD5}"/>
                  </a:ext>
                </a:extLst>
              </p:cNvPr>
              <p:cNvSpPr/>
              <p:nvPr/>
            </p:nvSpPr>
            <p:spPr>
              <a:xfrm>
                <a:off x="5613620" y="2075287"/>
                <a:ext cx="111319" cy="155448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85B97A1-0BED-4601-AEFF-4089F5AECBCD}"/>
                  </a:ext>
                </a:extLst>
              </p:cNvPr>
              <p:cNvSpPr/>
              <p:nvPr/>
            </p:nvSpPr>
            <p:spPr>
              <a:xfrm>
                <a:off x="5455916" y="2251540"/>
                <a:ext cx="111319" cy="137160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7B5B69A-8E6F-4190-AA5C-F61CF8BBDF12}"/>
                  </a:ext>
                </a:extLst>
              </p:cNvPr>
              <p:cNvSpPr/>
              <p:nvPr/>
            </p:nvSpPr>
            <p:spPr>
              <a:xfrm>
                <a:off x="5295565" y="2339001"/>
                <a:ext cx="111319" cy="128016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ACB4AE9-9C2E-4C84-94EB-973E2B75CE45}"/>
                  </a:ext>
                </a:extLst>
              </p:cNvPr>
              <p:cNvSpPr/>
              <p:nvPr/>
            </p:nvSpPr>
            <p:spPr>
              <a:xfrm>
                <a:off x="5136719" y="2521881"/>
                <a:ext cx="111319" cy="109728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1874BE3-9E8B-4E3C-B301-3A8F65701494}"/>
                  </a:ext>
                </a:extLst>
              </p:cNvPr>
              <p:cNvSpPr/>
              <p:nvPr/>
            </p:nvSpPr>
            <p:spPr>
              <a:xfrm>
                <a:off x="4978723" y="2887641"/>
                <a:ext cx="111319" cy="73152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B18ED7A-326F-478A-9FED-8866CE33547A}"/>
                  </a:ext>
                </a:extLst>
              </p:cNvPr>
              <p:cNvSpPr/>
              <p:nvPr/>
            </p:nvSpPr>
            <p:spPr>
              <a:xfrm>
                <a:off x="4814669" y="3077530"/>
                <a:ext cx="111319" cy="54864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D175655-6AC5-4F35-853C-FAAF4A476E04}"/>
                  </a:ext>
                </a:extLst>
              </p:cNvPr>
              <p:cNvSpPr/>
              <p:nvPr/>
            </p:nvSpPr>
            <p:spPr>
              <a:xfrm>
                <a:off x="4657036" y="3428433"/>
                <a:ext cx="111319" cy="18288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83E2287-64D5-4CFE-925D-3DE4026115D7}"/>
                  </a:ext>
                </a:extLst>
              </p:cNvPr>
              <p:cNvGrpSpPr/>
              <p:nvPr/>
            </p:nvGrpSpPr>
            <p:grpSpPr>
              <a:xfrm flipH="1">
                <a:off x="5913156" y="2083238"/>
                <a:ext cx="976361" cy="1554480"/>
                <a:chOff x="4142845" y="1916636"/>
                <a:chExt cx="1067903" cy="1554480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7BB01D-971B-4A80-9ECD-0C8186E2AB88}"/>
                    </a:ext>
                  </a:extLst>
                </p:cNvPr>
                <p:cNvSpPr/>
                <p:nvPr/>
              </p:nvSpPr>
              <p:spPr>
                <a:xfrm>
                  <a:off x="5099429" y="1916636"/>
                  <a:ext cx="111319" cy="1554480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0B40EB5-94C1-41D7-B31F-61D9A42F0004}"/>
                    </a:ext>
                  </a:extLst>
                </p:cNvPr>
                <p:cNvSpPr/>
                <p:nvPr/>
              </p:nvSpPr>
              <p:spPr>
                <a:xfrm>
                  <a:off x="4941725" y="2092889"/>
                  <a:ext cx="111319" cy="1371600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D996AD3-CBE6-446C-BC97-2F04A9B8D6F8}"/>
                    </a:ext>
                  </a:extLst>
                </p:cNvPr>
                <p:cNvSpPr/>
                <p:nvPr/>
              </p:nvSpPr>
              <p:spPr>
                <a:xfrm>
                  <a:off x="4781374" y="2180350"/>
                  <a:ext cx="111319" cy="1280160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CC165FF-E14D-4010-957D-5273C76475FD}"/>
                    </a:ext>
                  </a:extLst>
                </p:cNvPr>
                <p:cNvSpPr/>
                <p:nvPr/>
              </p:nvSpPr>
              <p:spPr>
                <a:xfrm>
                  <a:off x="4622528" y="2363230"/>
                  <a:ext cx="111319" cy="1097280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0318B692-EE04-437C-A2E9-C23D396FEFF6}"/>
                    </a:ext>
                  </a:extLst>
                </p:cNvPr>
                <p:cNvSpPr/>
                <p:nvPr/>
              </p:nvSpPr>
              <p:spPr>
                <a:xfrm>
                  <a:off x="4464532" y="2728990"/>
                  <a:ext cx="111319" cy="731520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0D690A9-BDB8-4C83-B982-D71D91BB7966}"/>
                    </a:ext>
                  </a:extLst>
                </p:cNvPr>
                <p:cNvSpPr/>
                <p:nvPr/>
              </p:nvSpPr>
              <p:spPr>
                <a:xfrm>
                  <a:off x="4300478" y="2918879"/>
                  <a:ext cx="111319" cy="548640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E1E54D4-BBC7-4A41-991A-38B2594D2F33}"/>
                    </a:ext>
                  </a:extLst>
                </p:cNvPr>
                <p:cNvSpPr/>
                <p:nvPr/>
              </p:nvSpPr>
              <p:spPr>
                <a:xfrm>
                  <a:off x="4142845" y="3269782"/>
                  <a:ext cx="111319" cy="182880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93A55BB-D7A7-458C-80D5-EF4C0DEF0085}"/>
                </a:ext>
              </a:extLst>
            </p:cNvPr>
            <p:cNvGrpSpPr/>
            <p:nvPr/>
          </p:nvGrpSpPr>
          <p:grpSpPr>
            <a:xfrm>
              <a:off x="4058942" y="3697293"/>
              <a:ext cx="3533614" cy="431325"/>
              <a:chOff x="5078266" y="5598762"/>
              <a:chExt cx="3533614" cy="43132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0EF6DEC9-4044-4014-AE01-323260FD480B}"/>
                  </a:ext>
                </a:extLst>
              </p:cNvPr>
              <p:cNvCxnSpPr/>
              <p:nvPr/>
            </p:nvCxnSpPr>
            <p:spPr>
              <a:xfrm>
                <a:off x="5078266" y="5598762"/>
                <a:ext cx="3533614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0BC5F04-A1B0-4993-905D-E19905724781}"/>
                  </a:ext>
                </a:extLst>
              </p:cNvPr>
              <p:cNvSpPr txBox="1"/>
              <p:nvPr/>
            </p:nvSpPr>
            <p:spPr>
              <a:xfrm>
                <a:off x="6170501" y="5660755"/>
                <a:ext cx="1787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Particle size (µm)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5958192-7C68-4F2C-BFF9-8CC489077F89}"/>
                </a:ext>
              </a:extLst>
            </p:cNvPr>
            <p:cNvGrpSpPr/>
            <p:nvPr/>
          </p:nvGrpSpPr>
          <p:grpSpPr>
            <a:xfrm>
              <a:off x="3589351" y="1328636"/>
              <a:ext cx="407599" cy="2337661"/>
              <a:chOff x="4608675" y="3230105"/>
              <a:chExt cx="407599" cy="2337661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117F4CD-16EF-44C7-B3A7-9786875E0A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6274" y="3230105"/>
                <a:ext cx="0" cy="233766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FFC3649-FB0B-45E6-ACD5-378B02CAA146}"/>
                  </a:ext>
                </a:extLst>
              </p:cNvPr>
              <p:cNvSpPr txBox="1"/>
              <p:nvPr/>
            </p:nvSpPr>
            <p:spPr>
              <a:xfrm rot="16200000">
                <a:off x="4419136" y="4214269"/>
                <a:ext cx="748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</a:t>
                </a:r>
              </a:p>
            </p:txBody>
          </p:sp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22DB3985-0CFF-4017-AEF1-340CEB64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46"/>
          <a:stretch/>
        </p:blipFill>
        <p:spPr>
          <a:xfrm>
            <a:off x="263804" y="322370"/>
            <a:ext cx="3803229" cy="63991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023CEAA-1FB4-45B2-B075-C0C4F85D3969}"/>
              </a:ext>
            </a:extLst>
          </p:cNvPr>
          <p:cNvSpPr txBox="1"/>
          <p:nvPr/>
        </p:nvSpPr>
        <p:spPr>
          <a:xfrm>
            <a:off x="2376311" y="6313789"/>
            <a:ext cx="226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From Richardson et al., 2018</a:t>
            </a:r>
          </a:p>
        </p:txBody>
      </p:sp>
    </p:spTree>
    <p:extLst>
      <p:ext uri="{BB962C8B-B14F-4D97-AF65-F5344CB8AC3E}">
        <p14:creationId xmlns:p14="http://schemas.microsoft.com/office/powerpoint/2010/main" val="25678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5" grpId="0" animBg="1"/>
      <p:bldP spid="15" grpId="1" animBg="1"/>
      <p:bldP spid="43" grpId="0" animBg="1"/>
      <p:bldP spid="43" grpId="1" animBg="1"/>
      <p:bldP spid="44" grpId="0" animBg="1"/>
      <p:bldP spid="44" grpId="1" animBg="1"/>
      <p:bldP spid="47" grpId="0" animBg="1"/>
      <p:bldP spid="47" grpId="1" animBg="1"/>
      <p:bldP spid="49" grpId="0" animBg="1"/>
      <p:bldP spid="4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624F4C54-7382-46D0-8151-7E401EF87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BADD5-94F4-4A31-ACA1-310CEE50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Should we bury our forests in the bottom of the ocean?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B669-A2A4-414C-9916-978A61AA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4A05D92-18D7-43DF-AE20-94A61EAC9514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D2F8-6BD1-4CA8-B43D-89ED6843A226}"/>
              </a:ext>
            </a:extLst>
          </p:cNvPr>
          <p:cNvSpPr txBox="1"/>
          <p:nvPr/>
        </p:nvSpPr>
        <p:spPr>
          <a:xfrm>
            <a:off x="647700" y="4905375"/>
            <a:ext cx="35468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Francisco J. Guerrero, PhD</a:t>
            </a:r>
          </a:p>
          <a:p>
            <a:r>
              <a:rPr lang="en-US" dirty="0"/>
              <a:t>College of Forestry</a:t>
            </a:r>
          </a:p>
          <a:p>
            <a:r>
              <a:rPr lang="en-US" dirty="0"/>
              <a:t>Oregon State University</a:t>
            </a:r>
          </a:p>
          <a:p>
            <a:r>
              <a:rPr lang="en-US" dirty="0"/>
              <a:t>@fjguerrerob</a:t>
            </a:r>
          </a:p>
          <a:p>
            <a:r>
              <a:rPr lang="en-US" dirty="0"/>
              <a:t>guerrero.Francisco.jose@gmail.com</a:t>
            </a:r>
          </a:p>
        </p:txBody>
      </p:sp>
    </p:spTree>
    <p:extLst>
      <p:ext uri="{BB962C8B-B14F-4D97-AF65-F5344CB8AC3E}">
        <p14:creationId xmlns:p14="http://schemas.microsoft.com/office/powerpoint/2010/main" val="121391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9866-0B1E-4A59-ADC9-96A5CEE0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20</a:t>
            </a:fld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2DB3985-0CFF-4017-AEF1-340CEB645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46"/>
          <a:stretch/>
        </p:blipFill>
        <p:spPr>
          <a:xfrm>
            <a:off x="263804" y="322370"/>
            <a:ext cx="3803229" cy="6399105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FDBB92A-B372-47CD-BEAA-30CC7DF63A07}"/>
              </a:ext>
            </a:extLst>
          </p:cNvPr>
          <p:cNvSpPr/>
          <p:nvPr/>
        </p:nvSpPr>
        <p:spPr>
          <a:xfrm>
            <a:off x="4733913" y="1103472"/>
            <a:ext cx="6375545" cy="3847176"/>
          </a:xfrm>
          <a:custGeom>
            <a:avLst/>
            <a:gdLst>
              <a:gd name="connsiteX0" fmla="*/ 0 w 8116388"/>
              <a:gd name="connsiteY0" fmla="*/ 4522656 h 4539973"/>
              <a:gd name="connsiteX1" fmla="*/ 505097 w 8116388"/>
              <a:gd name="connsiteY1" fmla="*/ 4444279 h 4539973"/>
              <a:gd name="connsiteX2" fmla="*/ 870857 w 8116388"/>
              <a:gd name="connsiteY2" fmla="*/ 4235273 h 4539973"/>
              <a:gd name="connsiteX3" fmla="*/ 1314994 w 8116388"/>
              <a:gd name="connsiteY3" fmla="*/ 3947890 h 4539973"/>
              <a:gd name="connsiteX4" fmla="*/ 1793966 w 8116388"/>
              <a:gd name="connsiteY4" fmla="*/ 3965308 h 4539973"/>
              <a:gd name="connsiteX5" fmla="*/ 2229394 w 8116388"/>
              <a:gd name="connsiteY5" fmla="*/ 3982725 h 4539973"/>
              <a:gd name="connsiteX6" fmla="*/ 2673531 w 8116388"/>
              <a:gd name="connsiteY6" fmla="*/ 3286039 h 4539973"/>
              <a:gd name="connsiteX7" fmla="*/ 3100251 w 8116388"/>
              <a:gd name="connsiteY7" fmla="*/ 1657536 h 4539973"/>
              <a:gd name="connsiteX8" fmla="*/ 3492137 w 8116388"/>
              <a:gd name="connsiteY8" fmla="*/ 368668 h 4539973"/>
              <a:gd name="connsiteX9" fmla="*/ 3814354 w 8116388"/>
              <a:gd name="connsiteY9" fmla="*/ 55159 h 4539973"/>
              <a:gd name="connsiteX10" fmla="*/ 4093028 w 8116388"/>
              <a:gd name="connsiteY10" fmla="*/ 11616 h 4539973"/>
              <a:gd name="connsiteX11" fmla="*/ 4406537 w 8116388"/>
              <a:gd name="connsiteY11" fmla="*/ 185788 h 4539973"/>
              <a:gd name="connsiteX12" fmla="*/ 4833257 w 8116388"/>
              <a:gd name="connsiteY12" fmla="*/ 812805 h 4539973"/>
              <a:gd name="connsiteX13" fmla="*/ 5259977 w 8116388"/>
              <a:gd name="connsiteY13" fmla="*/ 2032005 h 4539973"/>
              <a:gd name="connsiteX14" fmla="*/ 5512526 w 8116388"/>
              <a:gd name="connsiteY14" fmla="*/ 2937696 h 4539973"/>
              <a:gd name="connsiteX15" fmla="*/ 5808617 w 8116388"/>
              <a:gd name="connsiteY15" fmla="*/ 3712759 h 4539973"/>
              <a:gd name="connsiteX16" fmla="*/ 6209211 w 8116388"/>
              <a:gd name="connsiteY16" fmla="*/ 4252690 h 4539973"/>
              <a:gd name="connsiteX17" fmla="*/ 6853646 w 8116388"/>
              <a:gd name="connsiteY17" fmla="*/ 4505239 h 4539973"/>
              <a:gd name="connsiteX18" fmla="*/ 8116388 w 8116388"/>
              <a:gd name="connsiteY18" fmla="*/ 4531365 h 453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16388" h="4539973">
                <a:moveTo>
                  <a:pt x="0" y="4522656"/>
                </a:moveTo>
                <a:cubicBezTo>
                  <a:pt x="179977" y="4507416"/>
                  <a:pt x="359954" y="4492176"/>
                  <a:pt x="505097" y="4444279"/>
                </a:cubicBezTo>
                <a:cubicBezTo>
                  <a:pt x="650240" y="4396382"/>
                  <a:pt x="735874" y="4318004"/>
                  <a:pt x="870857" y="4235273"/>
                </a:cubicBezTo>
                <a:cubicBezTo>
                  <a:pt x="1005840" y="4152542"/>
                  <a:pt x="1161143" y="3992884"/>
                  <a:pt x="1314994" y="3947890"/>
                </a:cubicBezTo>
                <a:cubicBezTo>
                  <a:pt x="1468845" y="3902896"/>
                  <a:pt x="1793966" y="3965308"/>
                  <a:pt x="1793966" y="3965308"/>
                </a:cubicBezTo>
                <a:cubicBezTo>
                  <a:pt x="1946366" y="3971114"/>
                  <a:pt x="2082800" y="4095936"/>
                  <a:pt x="2229394" y="3982725"/>
                </a:cubicBezTo>
                <a:cubicBezTo>
                  <a:pt x="2375988" y="3869513"/>
                  <a:pt x="2528388" y="3673570"/>
                  <a:pt x="2673531" y="3286039"/>
                </a:cubicBezTo>
                <a:cubicBezTo>
                  <a:pt x="2818674" y="2898508"/>
                  <a:pt x="2963817" y="2143764"/>
                  <a:pt x="3100251" y="1657536"/>
                </a:cubicBezTo>
                <a:cubicBezTo>
                  <a:pt x="3236685" y="1171308"/>
                  <a:pt x="3373120" y="635731"/>
                  <a:pt x="3492137" y="368668"/>
                </a:cubicBezTo>
                <a:cubicBezTo>
                  <a:pt x="3611154" y="101605"/>
                  <a:pt x="3714206" y="114668"/>
                  <a:pt x="3814354" y="55159"/>
                </a:cubicBezTo>
                <a:cubicBezTo>
                  <a:pt x="3914502" y="-4350"/>
                  <a:pt x="3994331" y="-10155"/>
                  <a:pt x="4093028" y="11616"/>
                </a:cubicBezTo>
                <a:cubicBezTo>
                  <a:pt x="4191725" y="33387"/>
                  <a:pt x="4283166" y="52256"/>
                  <a:pt x="4406537" y="185788"/>
                </a:cubicBezTo>
                <a:cubicBezTo>
                  <a:pt x="4529909" y="319319"/>
                  <a:pt x="4691017" y="505102"/>
                  <a:pt x="4833257" y="812805"/>
                </a:cubicBezTo>
                <a:cubicBezTo>
                  <a:pt x="4975497" y="1120508"/>
                  <a:pt x="5146765" y="1677856"/>
                  <a:pt x="5259977" y="2032005"/>
                </a:cubicBezTo>
                <a:cubicBezTo>
                  <a:pt x="5373189" y="2386154"/>
                  <a:pt x="5421086" y="2657570"/>
                  <a:pt x="5512526" y="2937696"/>
                </a:cubicBezTo>
                <a:cubicBezTo>
                  <a:pt x="5603966" y="3217822"/>
                  <a:pt x="5692503" y="3493593"/>
                  <a:pt x="5808617" y="3712759"/>
                </a:cubicBezTo>
                <a:cubicBezTo>
                  <a:pt x="5924731" y="3931925"/>
                  <a:pt x="6035039" y="4120610"/>
                  <a:pt x="6209211" y="4252690"/>
                </a:cubicBezTo>
                <a:cubicBezTo>
                  <a:pt x="6383383" y="4384770"/>
                  <a:pt x="6535783" y="4458793"/>
                  <a:pt x="6853646" y="4505239"/>
                </a:cubicBezTo>
                <a:cubicBezTo>
                  <a:pt x="7171509" y="4551685"/>
                  <a:pt x="7643948" y="4541525"/>
                  <a:pt x="8116388" y="4531365"/>
                </a:cubicBezTo>
              </a:path>
            </a:pathLst>
          </a:custGeom>
          <a:solidFill>
            <a:schemeClr val="bg1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502E657-698F-4B64-9505-09A4E281B7C1}"/>
              </a:ext>
            </a:extLst>
          </p:cNvPr>
          <p:cNvCxnSpPr/>
          <p:nvPr/>
        </p:nvCxnSpPr>
        <p:spPr>
          <a:xfrm>
            <a:off x="4642315" y="4964530"/>
            <a:ext cx="662467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D12F6C8-1C5A-47C9-A2BE-479D2F69137B}"/>
              </a:ext>
            </a:extLst>
          </p:cNvPr>
          <p:cNvCxnSpPr>
            <a:cxnSpLocks/>
          </p:cNvCxnSpPr>
          <p:nvPr/>
        </p:nvCxnSpPr>
        <p:spPr>
          <a:xfrm flipV="1">
            <a:off x="4642315" y="761186"/>
            <a:ext cx="0" cy="416524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85BA89-003A-45CA-ABB1-C33C441A92B1}"/>
              </a:ext>
            </a:extLst>
          </p:cNvPr>
          <p:cNvSpPr txBox="1"/>
          <p:nvPr/>
        </p:nvSpPr>
        <p:spPr>
          <a:xfrm rot="16200000">
            <a:off x="3172622" y="2512567"/>
            <a:ext cx="23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Percentage volume (%)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ABED1D0-A777-4F78-BB75-7BAC0920689C}"/>
              </a:ext>
            </a:extLst>
          </p:cNvPr>
          <p:cNvSpPr txBox="1"/>
          <p:nvPr/>
        </p:nvSpPr>
        <p:spPr>
          <a:xfrm>
            <a:off x="6574166" y="5108268"/>
            <a:ext cx="28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size (µm) [Log-Scale]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FA34FB-3A65-4A76-AD08-588A411521F4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3196171" y="1734774"/>
            <a:ext cx="1457778" cy="467140"/>
          </a:xfrm>
          <a:prstGeom prst="bentConnector4">
            <a:avLst>
              <a:gd name="adj1" fmla="val -765"/>
              <a:gd name="adj2" fmla="val 51064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BE8A95C-EE21-4F91-ACEB-9B4325B04B22}"/>
              </a:ext>
            </a:extLst>
          </p:cNvPr>
          <p:cNvGrpSpPr/>
          <p:nvPr/>
        </p:nvGrpSpPr>
        <p:grpSpPr>
          <a:xfrm>
            <a:off x="10724784" y="1650772"/>
            <a:ext cx="952542" cy="2241181"/>
            <a:chOff x="9029658" y="1744079"/>
            <a:chExt cx="952542" cy="2241181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35E2A1-D8DB-45B1-82F5-CB467F919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01" t="26392" r="3565" b="36576"/>
            <a:stretch/>
          </p:blipFill>
          <p:spPr>
            <a:xfrm>
              <a:off x="9029658" y="2171644"/>
              <a:ext cx="365126" cy="1720516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D95878-6160-4D9F-B63D-AD65122838A8}"/>
                </a:ext>
              </a:extLst>
            </p:cNvPr>
            <p:cNvSpPr txBox="1"/>
            <p:nvPr/>
          </p:nvSpPr>
          <p:spPr>
            <a:xfrm>
              <a:off x="9366173" y="2906032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5.0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B225CC-1A0C-4D54-A593-19AEF58BDFF1}"/>
                </a:ext>
              </a:extLst>
            </p:cNvPr>
            <p:cNvSpPr txBox="1"/>
            <p:nvPr/>
          </p:nvSpPr>
          <p:spPr>
            <a:xfrm>
              <a:off x="9371903" y="324659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260EE75-4CF2-49B5-A57A-1E8E1DEBE66D}"/>
                </a:ext>
              </a:extLst>
            </p:cNvPr>
            <p:cNvSpPr txBox="1"/>
            <p:nvPr/>
          </p:nvSpPr>
          <p:spPr>
            <a:xfrm>
              <a:off x="9382752" y="361592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D7B39D-4CD7-49DC-9B7C-0D0A83875E55}"/>
                </a:ext>
              </a:extLst>
            </p:cNvPr>
            <p:cNvSpPr txBox="1"/>
            <p:nvPr/>
          </p:nvSpPr>
          <p:spPr>
            <a:xfrm>
              <a:off x="9366173" y="249353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7.5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43F293B-6447-4C0B-837E-EE49B53D62B1}"/>
                </a:ext>
              </a:extLst>
            </p:cNvPr>
            <p:cNvSpPr txBox="1"/>
            <p:nvPr/>
          </p:nvSpPr>
          <p:spPr>
            <a:xfrm>
              <a:off x="9388768" y="211700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10.0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B5B0B7-27B7-4FAD-96BC-ABBA1EF281D5}"/>
                </a:ext>
              </a:extLst>
            </p:cNvPr>
            <p:cNvSpPr txBox="1"/>
            <p:nvPr/>
          </p:nvSpPr>
          <p:spPr>
            <a:xfrm>
              <a:off x="9212221" y="1744079"/>
              <a:ext cx="7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 Vol.</a:t>
              </a:r>
            </a:p>
          </p:txBody>
        </p: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B9FDF072-93D9-4CF4-8B48-C343C736509C}"/>
              </a:ext>
            </a:extLst>
          </p:cNvPr>
          <p:cNvSpPr/>
          <p:nvPr/>
        </p:nvSpPr>
        <p:spPr>
          <a:xfrm>
            <a:off x="4733913" y="1074897"/>
            <a:ext cx="6375545" cy="3847176"/>
          </a:xfrm>
          <a:custGeom>
            <a:avLst/>
            <a:gdLst>
              <a:gd name="connsiteX0" fmla="*/ 0 w 8116388"/>
              <a:gd name="connsiteY0" fmla="*/ 4522656 h 4539973"/>
              <a:gd name="connsiteX1" fmla="*/ 505097 w 8116388"/>
              <a:gd name="connsiteY1" fmla="*/ 4444279 h 4539973"/>
              <a:gd name="connsiteX2" fmla="*/ 870857 w 8116388"/>
              <a:gd name="connsiteY2" fmla="*/ 4235273 h 4539973"/>
              <a:gd name="connsiteX3" fmla="*/ 1314994 w 8116388"/>
              <a:gd name="connsiteY3" fmla="*/ 3947890 h 4539973"/>
              <a:gd name="connsiteX4" fmla="*/ 1793966 w 8116388"/>
              <a:gd name="connsiteY4" fmla="*/ 3965308 h 4539973"/>
              <a:gd name="connsiteX5" fmla="*/ 2229394 w 8116388"/>
              <a:gd name="connsiteY5" fmla="*/ 3982725 h 4539973"/>
              <a:gd name="connsiteX6" fmla="*/ 2673531 w 8116388"/>
              <a:gd name="connsiteY6" fmla="*/ 3286039 h 4539973"/>
              <a:gd name="connsiteX7" fmla="*/ 3100251 w 8116388"/>
              <a:gd name="connsiteY7" fmla="*/ 1657536 h 4539973"/>
              <a:gd name="connsiteX8" fmla="*/ 3492137 w 8116388"/>
              <a:gd name="connsiteY8" fmla="*/ 368668 h 4539973"/>
              <a:gd name="connsiteX9" fmla="*/ 3814354 w 8116388"/>
              <a:gd name="connsiteY9" fmla="*/ 55159 h 4539973"/>
              <a:gd name="connsiteX10" fmla="*/ 4093028 w 8116388"/>
              <a:gd name="connsiteY10" fmla="*/ 11616 h 4539973"/>
              <a:gd name="connsiteX11" fmla="*/ 4406537 w 8116388"/>
              <a:gd name="connsiteY11" fmla="*/ 185788 h 4539973"/>
              <a:gd name="connsiteX12" fmla="*/ 4833257 w 8116388"/>
              <a:gd name="connsiteY12" fmla="*/ 812805 h 4539973"/>
              <a:gd name="connsiteX13" fmla="*/ 5259977 w 8116388"/>
              <a:gd name="connsiteY13" fmla="*/ 2032005 h 4539973"/>
              <a:gd name="connsiteX14" fmla="*/ 5512526 w 8116388"/>
              <a:gd name="connsiteY14" fmla="*/ 2937696 h 4539973"/>
              <a:gd name="connsiteX15" fmla="*/ 5808617 w 8116388"/>
              <a:gd name="connsiteY15" fmla="*/ 3712759 h 4539973"/>
              <a:gd name="connsiteX16" fmla="*/ 6209211 w 8116388"/>
              <a:gd name="connsiteY16" fmla="*/ 4252690 h 4539973"/>
              <a:gd name="connsiteX17" fmla="*/ 6853646 w 8116388"/>
              <a:gd name="connsiteY17" fmla="*/ 4505239 h 4539973"/>
              <a:gd name="connsiteX18" fmla="*/ 8116388 w 8116388"/>
              <a:gd name="connsiteY18" fmla="*/ 4531365 h 453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16388" h="4539973">
                <a:moveTo>
                  <a:pt x="0" y="4522656"/>
                </a:moveTo>
                <a:cubicBezTo>
                  <a:pt x="179977" y="4507416"/>
                  <a:pt x="359954" y="4492176"/>
                  <a:pt x="505097" y="4444279"/>
                </a:cubicBezTo>
                <a:cubicBezTo>
                  <a:pt x="650240" y="4396382"/>
                  <a:pt x="735874" y="4318004"/>
                  <a:pt x="870857" y="4235273"/>
                </a:cubicBezTo>
                <a:cubicBezTo>
                  <a:pt x="1005840" y="4152542"/>
                  <a:pt x="1161143" y="3992884"/>
                  <a:pt x="1314994" y="3947890"/>
                </a:cubicBezTo>
                <a:cubicBezTo>
                  <a:pt x="1468845" y="3902896"/>
                  <a:pt x="1793966" y="3965308"/>
                  <a:pt x="1793966" y="3965308"/>
                </a:cubicBezTo>
                <a:cubicBezTo>
                  <a:pt x="1946366" y="3971114"/>
                  <a:pt x="2082800" y="4095936"/>
                  <a:pt x="2229394" y="3982725"/>
                </a:cubicBezTo>
                <a:cubicBezTo>
                  <a:pt x="2375988" y="3869513"/>
                  <a:pt x="2528388" y="3673570"/>
                  <a:pt x="2673531" y="3286039"/>
                </a:cubicBezTo>
                <a:cubicBezTo>
                  <a:pt x="2818674" y="2898508"/>
                  <a:pt x="2963817" y="2143764"/>
                  <a:pt x="3100251" y="1657536"/>
                </a:cubicBezTo>
                <a:cubicBezTo>
                  <a:pt x="3236685" y="1171308"/>
                  <a:pt x="3373120" y="635731"/>
                  <a:pt x="3492137" y="368668"/>
                </a:cubicBezTo>
                <a:cubicBezTo>
                  <a:pt x="3611154" y="101605"/>
                  <a:pt x="3714206" y="114668"/>
                  <a:pt x="3814354" y="55159"/>
                </a:cubicBezTo>
                <a:cubicBezTo>
                  <a:pt x="3914502" y="-4350"/>
                  <a:pt x="3994331" y="-10155"/>
                  <a:pt x="4093028" y="11616"/>
                </a:cubicBezTo>
                <a:cubicBezTo>
                  <a:pt x="4191725" y="33387"/>
                  <a:pt x="4283166" y="52256"/>
                  <a:pt x="4406537" y="185788"/>
                </a:cubicBezTo>
                <a:cubicBezTo>
                  <a:pt x="4529909" y="319319"/>
                  <a:pt x="4691017" y="505102"/>
                  <a:pt x="4833257" y="812805"/>
                </a:cubicBezTo>
                <a:cubicBezTo>
                  <a:pt x="4975497" y="1120508"/>
                  <a:pt x="5146765" y="1677856"/>
                  <a:pt x="5259977" y="2032005"/>
                </a:cubicBezTo>
                <a:cubicBezTo>
                  <a:pt x="5373189" y="2386154"/>
                  <a:pt x="5421086" y="2657570"/>
                  <a:pt x="5512526" y="2937696"/>
                </a:cubicBezTo>
                <a:cubicBezTo>
                  <a:pt x="5603966" y="3217822"/>
                  <a:pt x="5692503" y="3493593"/>
                  <a:pt x="5808617" y="3712759"/>
                </a:cubicBezTo>
                <a:cubicBezTo>
                  <a:pt x="5924731" y="3931925"/>
                  <a:pt x="6035039" y="4120610"/>
                  <a:pt x="6209211" y="4252690"/>
                </a:cubicBezTo>
                <a:cubicBezTo>
                  <a:pt x="6383383" y="4384770"/>
                  <a:pt x="6535783" y="4458793"/>
                  <a:pt x="6853646" y="4505239"/>
                </a:cubicBezTo>
                <a:cubicBezTo>
                  <a:pt x="7171509" y="4551685"/>
                  <a:pt x="7643948" y="4541525"/>
                  <a:pt x="8116388" y="4531365"/>
                </a:cubicBezTo>
              </a:path>
            </a:pathLst>
          </a:custGeom>
          <a:gradFill flip="none" rotWithShape="1">
            <a:gsLst>
              <a:gs pos="8000">
                <a:srgbClr val="C00000">
                  <a:shade val="30000"/>
                  <a:satMod val="115000"/>
                </a:srgbClr>
              </a:gs>
              <a:gs pos="52000">
                <a:srgbClr val="FFFFFF"/>
              </a:gs>
              <a:gs pos="89000">
                <a:schemeClr val="tx2">
                  <a:lumMod val="50000"/>
                </a:schemeClr>
              </a:gs>
            </a:gsLst>
            <a:lin ang="54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8BB87610-DE33-41DE-801F-CB2EB1B064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903719"/>
              </p:ext>
            </p:extLst>
          </p:nvPr>
        </p:nvGraphicFramePr>
        <p:xfrm>
          <a:off x="4639726" y="689351"/>
          <a:ext cx="7285881" cy="4371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0" name="Picture 99">
            <a:extLst>
              <a:ext uri="{FF2B5EF4-FFF2-40B4-BE49-F238E27FC236}">
                <a16:creationId xmlns:a16="http://schemas.microsoft.com/office/drawing/2014/main" id="{41C13BB0-73CC-4773-9837-1F86F2ECF7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45" t="31450" r="31620"/>
          <a:stretch/>
        </p:blipFill>
        <p:spPr>
          <a:xfrm>
            <a:off x="7623417" y="19531"/>
            <a:ext cx="501552" cy="54193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7DD760-33DF-4C32-A4CE-53C40E137CF3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7874193" y="561468"/>
            <a:ext cx="0" cy="45458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606DC6-0068-46E0-ADF7-770D2CFEE0C9}"/>
              </a:ext>
            </a:extLst>
          </p:cNvPr>
          <p:cNvCxnSpPr>
            <a:cxnSpLocks/>
          </p:cNvCxnSpPr>
          <p:nvPr/>
        </p:nvCxnSpPr>
        <p:spPr>
          <a:xfrm>
            <a:off x="7973430" y="5477600"/>
            <a:ext cx="0" cy="3423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E61399-F264-4B2E-BCC2-80650BCE8D26}"/>
              </a:ext>
            </a:extLst>
          </p:cNvPr>
          <p:cNvGrpSpPr/>
          <p:nvPr/>
        </p:nvGrpSpPr>
        <p:grpSpPr>
          <a:xfrm>
            <a:off x="4542599" y="5816445"/>
            <a:ext cx="7078731" cy="431783"/>
            <a:chOff x="4542599" y="5826740"/>
            <a:chExt cx="7078731" cy="75747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2B84065-2F66-4C14-86D1-FCF029A6C777}"/>
                </a:ext>
              </a:extLst>
            </p:cNvPr>
            <p:cNvGrpSpPr/>
            <p:nvPr/>
          </p:nvGrpSpPr>
          <p:grpSpPr>
            <a:xfrm>
              <a:off x="4542599" y="5826740"/>
              <a:ext cx="7078731" cy="757477"/>
              <a:chOff x="4540985" y="5400331"/>
              <a:chExt cx="7078731" cy="757477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F80E3D1-079B-4989-9CDD-B37D89E7B858}"/>
                  </a:ext>
                </a:extLst>
              </p:cNvPr>
              <p:cNvSpPr/>
              <p:nvPr/>
            </p:nvSpPr>
            <p:spPr>
              <a:xfrm>
                <a:off x="4954137" y="5521132"/>
                <a:ext cx="6665579" cy="397096"/>
              </a:xfrm>
              <a:prstGeom prst="rect">
                <a:avLst/>
              </a:prstGeom>
              <a:gradFill flip="none" rotWithShape="1">
                <a:gsLst>
                  <a:gs pos="17000">
                    <a:schemeClr val="bg1"/>
                  </a:gs>
                  <a:gs pos="64000">
                    <a:srgbClr val="FFE5E5"/>
                  </a:gs>
                  <a:gs pos="27000">
                    <a:schemeClr val="tx2">
                      <a:lumMod val="50000"/>
                    </a:schemeClr>
                  </a:gs>
                  <a:gs pos="53000">
                    <a:srgbClr val="C00000">
                      <a:shade val="30000"/>
                      <a:satMod val="115000"/>
                    </a:srgbClr>
                  </a:gs>
                  <a:gs pos="35000">
                    <a:srgbClr val="FFE5E5"/>
                  </a:gs>
                  <a:gs pos="76000">
                    <a:schemeClr val="tx2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96" name="Chart 95">
                <a:extLst>
                  <a:ext uri="{FF2B5EF4-FFF2-40B4-BE49-F238E27FC236}">
                    <a16:creationId xmlns:a16="http://schemas.microsoft.com/office/drawing/2014/main" id="{C412ED69-3B05-4B78-8A71-644F818EE2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72924499"/>
                  </p:ext>
                </p:extLst>
              </p:nvPr>
            </p:nvGraphicFramePr>
            <p:xfrm>
              <a:off x="4540985" y="5400331"/>
              <a:ext cx="6839625" cy="7574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1238EA39-D080-4599-8643-CBEB21906BA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540" y="6163351"/>
              <a:ext cx="836453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266328-995A-4044-A175-E2BC0E51EC03}"/>
                </a:ext>
              </a:extLst>
            </p:cNvPr>
            <p:cNvCxnSpPr/>
            <p:nvPr/>
          </p:nvCxnSpPr>
          <p:spPr>
            <a:xfrm flipH="1">
              <a:off x="4733913" y="6156252"/>
              <a:ext cx="221838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590229-15D3-41EB-8504-BBB687165FA1}"/>
                </a:ext>
              </a:extLst>
            </p:cNvPr>
            <p:cNvSpPr/>
            <p:nvPr/>
          </p:nvSpPr>
          <p:spPr>
            <a:xfrm rot="1190996">
              <a:off x="4604005" y="6118991"/>
              <a:ext cx="36576" cy="708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33D83D13-B0EA-4C5F-8574-642B308D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050303" y="1068912"/>
            <a:ext cx="1336139" cy="12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9767CB9-7B67-4028-B5D9-F2D15F40EFAF}"/>
              </a:ext>
            </a:extLst>
          </p:cNvPr>
          <p:cNvSpPr/>
          <p:nvPr/>
        </p:nvSpPr>
        <p:spPr>
          <a:xfrm>
            <a:off x="4834443" y="991532"/>
            <a:ext cx="5665061" cy="392706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3395E-5D3A-4824-A9F2-1CAC0D29CBE7}"/>
              </a:ext>
            </a:extLst>
          </p:cNvPr>
          <p:cNvSpPr txBox="1"/>
          <p:nvPr/>
        </p:nvSpPr>
        <p:spPr>
          <a:xfrm>
            <a:off x="2376311" y="6313789"/>
            <a:ext cx="226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From Richardson et al., 2018</a:t>
            </a:r>
          </a:p>
        </p:txBody>
      </p:sp>
    </p:spTree>
    <p:extLst>
      <p:ext uri="{BB962C8B-B14F-4D97-AF65-F5344CB8AC3E}">
        <p14:creationId xmlns:p14="http://schemas.microsoft.com/office/powerpoint/2010/main" val="34280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9866-0B1E-4A59-ADC9-96A5CEE0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21</a:t>
            </a:fld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2DB3985-0CFF-4017-AEF1-340CEB645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46"/>
          <a:stretch/>
        </p:blipFill>
        <p:spPr>
          <a:xfrm>
            <a:off x="263804" y="322370"/>
            <a:ext cx="3803229" cy="6399105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502E657-698F-4B64-9505-09A4E281B7C1}"/>
              </a:ext>
            </a:extLst>
          </p:cNvPr>
          <p:cNvCxnSpPr/>
          <p:nvPr/>
        </p:nvCxnSpPr>
        <p:spPr>
          <a:xfrm>
            <a:off x="4642315" y="4964530"/>
            <a:ext cx="662467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D12F6C8-1C5A-47C9-A2BE-479D2F69137B}"/>
              </a:ext>
            </a:extLst>
          </p:cNvPr>
          <p:cNvCxnSpPr>
            <a:cxnSpLocks/>
          </p:cNvCxnSpPr>
          <p:nvPr/>
        </p:nvCxnSpPr>
        <p:spPr>
          <a:xfrm flipV="1">
            <a:off x="4642315" y="761186"/>
            <a:ext cx="0" cy="416524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85BA89-003A-45CA-ABB1-C33C441A92B1}"/>
              </a:ext>
            </a:extLst>
          </p:cNvPr>
          <p:cNvSpPr txBox="1"/>
          <p:nvPr/>
        </p:nvSpPr>
        <p:spPr>
          <a:xfrm rot="16200000">
            <a:off x="3172622" y="2512567"/>
            <a:ext cx="23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Percentage volume (%)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ABED1D0-A777-4F78-BB75-7BAC0920689C}"/>
              </a:ext>
            </a:extLst>
          </p:cNvPr>
          <p:cNvSpPr txBox="1"/>
          <p:nvPr/>
        </p:nvSpPr>
        <p:spPr>
          <a:xfrm>
            <a:off x="6574166" y="5108268"/>
            <a:ext cx="28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size (µm) [Log-Scale]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FA34FB-3A65-4A76-AD08-588A411521F4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3196171" y="1734774"/>
            <a:ext cx="1457778" cy="467140"/>
          </a:xfrm>
          <a:prstGeom prst="bentConnector4">
            <a:avLst>
              <a:gd name="adj1" fmla="val -765"/>
              <a:gd name="adj2" fmla="val 51064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BE8A95C-EE21-4F91-ACEB-9B4325B04B22}"/>
              </a:ext>
            </a:extLst>
          </p:cNvPr>
          <p:cNvGrpSpPr/>
          <p:nvPr/>
        </p:nvGrpSpPr>
        <p:grpSpPr>
          <a:xfrm>
            <a:off x="10724784" y="1650772"/>
            <a:ext cx="952542" cy="2241181"/>
            <a:chOff x="9029658" y="1744079"/>
            <a:chExt cx="952542" cy="2241181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435E2A1-D8DB-45B1-82F5-CB467F919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01" t="26392" r="3565" b="36576"/>
            <a:stretch/>
          </p:blipFill>
          <p:spPr>
            <a:xfrm>
              <a:off x="9029658" y="2171644"/>
              <a:ext cx="365126" cy="1720516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D95878-6160-4D9F-B63D-AD65122838A8}"/>
                </a:ext>
              </a:extLst>
            </p:cNvPr>
            <p:cNvSpPr txBox="1"/>
            <p:nvPr/>
          </p:nvSpPr>
          <p:spPr>
            <a:xfrm>
              <a:off x="9366173" y="2906032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5.0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B225CC-1A0C-4D54-A593-19AEF58BDFF1}"/>
                </a:ext>
              </a:extLst>
            </p:cNvPr>
            <p:cNvSpPr txBox="1"/>
            <p:nvPr/>
          </p:nvSpPr>
          <p:spPr>
            <a:xfrm>
              <a:off x="9371903" y="324659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260EE75-4CF2-49B5-A57A-1E8E1DEBE66D}"/>
                </a:ext>
              </a:extLst>
            </p:cNvPr>
            <p:cNvSpPr txBox="1"/>
            <p:nvPr/>
          </p:nvSpPr>
          <p:spPr>
            <a:xfrm>
              <a:off x="9382752" y="361592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D7B39D-4CD7-49DC-9B7C-0D0A83875E55}"/>
                </a:ext>
              </a:extLst>
            </p:cNvPr>
            <p:cNvSpPr txBox="1"/>
            <p:nvPr/>
          </p:nvSpPr>
          <p:spPr>
            <a:xfrm>
              <a:off x="9366173" y="249353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7.5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43F293B-6447-4C0B-837E-EE49B53D62B1}"/>
                </a:ext>
              </a:extLst>
            </p:cNvPr>
            <p:cNvSpPr txBox="1"/>
            <p:nvPr/>
          </p:nvSpPr>
          <p:spPr>
            <a:xfrm>
              <a:off x="9388768" y="211700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10.0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B5B0B7-27B7-4FAD-96BC-ABBA1EF281D5}"/>
                </a:ext>
              </a:extLst>
            </p:cNvPr>
            <p:cNvSpPr txBox="1"/>
            <p:nvPr/>
          </p:nvSpPr>
          <p:spPr>
            <a:xfrm>
              <a:off x="9212221" y="1744079"/>
              <a:ext cx="7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 Vol.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606DC6-0068-46E0-ADF7-770D2CFEE0C9}"/>
              </a:ext>
            </a:extLst>
          </p:cNvPr>
          <p:cNvCxnSpPr>
            <a:cxnSpLocks/>
          </p:cNvCxnSpPr>
          <p:nvPr/>
        </p:nvCxnSpPr>
        <p:spPr>
          <a:xfrm>
            <a:off x="7973430" y="5477600"/>
            <a:ext cx="0" cy="3423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E61399-F264-4B2E-BCC2-80650BCE8D26}"/>
              </a:ext>
            </a:extLst>
          </p:cNvPr>
          <p:cNvGrpSpPr/>
          <p:nvPr/>
        </p:nvGrpSpPr>
        <p:grpSpPr>
          <a:xfrm>
            <a:off x="4247071" y="5819964"/>
            <a:ext cx="7069013" cy="431783"/>
            <a:chOff x="4542599" y="5826740"/>
            <a:chExt cx="7078731" cy="75747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2B84065-2F66-4C14-86D1-FCF029A6C777}"/>
                </a:ext>
              </a:extLst>
            </p:cNvPr>
            <p:cNvGrpSpPr/>
            <p:nvPr/>
          </p:nvGrpSpPr>
          <p:grpSpPr>
            <a:xfrm>
              <a:off x="4542599" y="5826740"/>
              <a:ext cx="7078731" cy="757477"/>
              <a:chOff x="4540985" y="5400331"/>
              <a:chExt cx="7078731" cy="757477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F80E3D1-079B-4989-9CDD-B37D89E7B858}"/>
                  </a:ext>
                </a:extLst>
              </p:cNvPr>
              <p:cNvSpPr/>
              <p:nvPr/>
            </p:nvSpPr>
            <p:spPr>
              <a:xfrm>
                <a:off x="4954137" y="5521132"/>
                <a:ext cx="6665579" cy="397096"/>
              </a:xfrm>
              <a:prstGeom prst="rect">
                <a:avLst/>
              </a:prstGeom>
              <a:gradFill flip="none" rotWithShape="1">
                <a:gsLst>
                  <a:gs pos="17000">
                    <a:schemeClr val="bg1"/>
                  </a:gs>
                  <a:gs pos="64000">
                    <a:srgbClr val="FFE5E5"/>
                  </a:gs>
                  <a:gs pos="27000">
                    <a:schemeClr val="tx2">
                      <a:lumMod val="50000"/>
                    </a:schemeClr>
                  </a:gs>
                  <a:gs pos="53000">
                    <a:srgbClr val="C00000">
                      <a:shade val="30000"/>
                      <a:satMod val="115000"/>
                    </a:srgbClr>
                  </a:gs>
                  <a:gs pos="35000">
                    <a:srgbClr val="FFE5E5"/>
                  </a:gs>
                  <a:gs pos="76000">
                    <a:schemeClr val="tx2">
                      <a:lumMod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96" name="Chart 95">
                <a:extLst>
                  <a:ext uri="{FF2B5EF4-FFF2-40B4-BE49-F238E27FC236}">
                    <a16:creationId xmlns:a16="http://schemas.microsoft.com/office/drawing/2014/main" id="{C412ED69-3B05-4B78-8A71-644F818EE29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540985" y="5400331"/>
              <a:ext cx="6839625" cy="7574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1238EA39-D080-4599-8643-CBEB21906BA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0540" y="6163351"/>
              <a:ext cx="836453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266328-995A-4044-A175-E2BC0E51EC03}"/>
                </a:ext>
              </a:extLst>
            </p:cNvPr>
            <p:cNvCxnSpPr/>
            <p:nvPr/>
          </p:nvCxnSpPr>
          <p:spPr>
            <a:xfrm flipH="1">
              <a:off x="4733913" y="6156252"/>
              <a:ext cx="221838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B590229-15D3-41EB-8504-BBB687165FA1}"/>
                </a:ext>
              </a:extLst>
            </p:cNvPr>
            <p:cNvSpPr/>
            <p:nvPr/>
          </p:nvSpPr>
          <p:spPr>
            <a:xfrm rot="1190996">
              <a:off x="4604005" y="6118991"/>
              <a:ext cx="36576" cy="708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33D83D13-B0EA-4C5F-8574-642B308D52F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5050303" y="1068912"/>
            <a:ext cx="1336139" cy="12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DD7B36-BFBE-48F4-B0C1-E43674E83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188" y="1883025"/>
            <a:ext cx="5264995" cy="3084629"/>
          </a:xfrm>
          <a:prstGeom prst="rect">
            <a:avLst/>
          </a:prstGeom>
        </p:spPr>
      </p:pic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8BB87610-DE33-41DE-801F-CB2EB1B064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483350"/>
              </p:ext>
            </p:extLst>
          </p:nvPr>
        </p:nvGraphicFramePr>
        <p:xfrm>
          <a:off x="4745635" y="857231"/>
          <a:ext cx="7385597" cy="4251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B9767CB9-7B67-4028-B5D9-F2D15F40EFAF}"/>
              </a:ext>
            </a:extLst>
          </p:cNvPr>
          <p:cNvSpPr/>
          <p:nvPr/>
        </p:nvSpPr>
        <p:spPr>
          <a:xfrm>
            <a:off x="4629210" y="802639"/>
            <a:ext cx="5871721" cy="419265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41C13BB0-73CC-4773-9837-1F86F2ECF7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45" t="31450" r="31620"/>
          <a:stretch/>
        </p:blipFill>
        <p:spPr>
          <a:xfrm>
            <a:off x="7623417" y="19531"/>
            <a:ext cx="501552" cy="54193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7DD760-33DF-4C32-A4CE-53C40E137CF3}"/>
              </a:ext>
            </a:extLst>
          </p:cNvPr>
          <p:cNvCxnSpPr>
            <a:cxnSpLocks/>
            <a:stCxn id="100" idx="2"/>
          </p:cNvCxnSpPr>
          <p:nvPr/>
        </p:nvCxnSpPr>
        <p:spPr>
          <a:xfrm>
            <a:off x="7874193" y="561468"/>
            <a:ext cx="0" cy="45458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70C128-846E-4BD0-BEEB-7EBA3306D9AF}"/>
              </a:ext>
            </a:extLst>
          </p:cNvPr>
          <p:cNvSpPr txBox="1"/>
          <p:nvPr/>
        </p:nvSpPr>
        <p:spPr>
          <a:xfrm>
            <a:off x="2376311" y="6313789"/>
            <a:ext cx="226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From Richardson et al., 2018</a:t>
            </a:r>
          </a:p>
        </p:txBody>
      </p:sp>
    </p:spTree>
    <p:extLst>
      <p:ext uri="{BB962C8B-B14F-4D97-AF65-F5344CB8AC3E}">
        <p14:creationId xmlns:p14="http://schemas.microsoft.com/office/powerpoint/2010/main" val="114300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E4FFB-2405-431B-AC29-C453C1DD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2543" y="6165278"/>
            <a:ext cx="2743200" cy="365125"/>
          </a:xfrm>
        </p:spPr>
        <p:txBody>
          <a:bodyPr/>
          <a:lstStyle/>
          <a:p>
            <a:fld id="{14A05D92-18D7-43DF-AE20-94A61EAC9514}" type="slidenum">
              <a:rPr lang="en-US" smtClean="0"/>
              <a:t>22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83CA29-607C-44C7-BEB9-CA20F780D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46"/>
          <a:stretch/>
        </p:blipFill>
        <p:spPr>
          <a:xfrm>
            <a:off x="263804" y="322370"/>
            <a:ext cx="3803229" cy="6399105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BA5D6E-03C8-48E8-AC6A-9A48D17444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09244" y="985335"/>
            <a:ext cx="1105469" cy="499574"/>
          </a:xfrm>
          <a:prstGeom prst="bentConnector3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39329A-21B6-4D8B-8A9B-836A2C14CB31}"/>
              </a:ext>
            </a:extLst>
          </p:cNvPr>
          <p:cNvCxnSpPr>
            <a:cxnSpLocks/>
          </p:cNvCxnSpPr>
          <p:nvPr/>
        </p:nvCxnSpPr>
        <p:spPr>
          <a:xfrm>
            <a:off x="3712191" y="4858603"/>
            <a:ext cx="499574" cy="2090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0136F6-4472-4AD4-AE3A-62C86A35B800}"/>
              </a:ext>
            </a:extLst>
          </p:cNvPr>
          <p:cNvCxnSpPr>
            <a:cxnSpLocks/>
          </p:cNvCxnSpPr>
          <p:nvPr/>
        </p:nvCxnSpPr>
        <p:spPr>
          <a:xfrm>
            <a:off x="10318596" y="894772"/>
            <a:ext cx="83645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C0B517-F09B-45E2-BA2C-4D9E46815AF5}"/>
              </a:ext>
            </a:extLst>
          </p:cNvPr>
          <p:cNvCxnSpPr/>
          <p:nvPr/>
        </p:nvCxnSpPr>
        <p:spPr>
          <a:xfrm flipH="1">
            <a:off x="8278759" y="909788"/>
            <a:ext cx="2218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76ADB07-4DE5-41A5-9C3B-682775CDFBAA}"/>
              </a:ext>
            </a:extLst>
          </p:cNvPr>
          <p:cNvSpPr/>
          <p:nvPr/>
        </p:nvSpPr>
        <p:spPr>
          <a:xfrm rot="1190996">
            <a:off x="8148851" y="902196"/>
            <a:ext cx="36576" cy="404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02459DC-93D1-49F7-8CCA-6C982E2754BC}"/>
              </a:ext>
            </a:extLst>
          </p:cNvPr>
          <p:cNvCxnSpPr>
            <a:cxnSpLocks/>
          </p:cNvCxnSpPr>
          <p:nvPr/>
        </p:nvCxnSpPr>
        <p:spPr>
          <a:xfrm>
            <a:off x="10276561" y="2997441"/>
            <a:ext cx="83645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87721B-2618-42BB-AA77-33AB3B6B6872}"/>
              </a:ext>
            </a:extLst>
          </p:cNvPr>
          <p:cNvCxnSpPr/>
          <p:nvPr/>
        </p:nvCxnSpPr>
        <p:spPr>
          <a:xfrm flipH="1">
            <a:off x="8236724" y="2985156"/>
            <a:ext cx="2218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71AE87A-ED79-45FE-85AF-E555757BE1E8}"/>
              </a:ext>
            </a:extLst>
          </p:cNvPr>
          <p:cNvSpPr/>
          <p:nvPr/>
        </p:nvSpPr>
        <p:spPr>
          <a:xfrm rot="1190996">
            <a:off x="8106816" y="2991212"/>
            <a:ext cx="36576" cy="404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D2DB0-8991-4391-8E4D-B2F584980B41}"/>
              </a:ext>
            </a:extLst>
          </p:cNvPr>
          <p:cNvCxnSpPr>
            <a:cxnSpLocks/>
          </p:cNvCxnSpPr>
          <p:nvPr/>
        </p:nvCxnSpPr>
        <p:spPr>
          <a:xfrm>
            <a:off x="10318596" y="5123491"/>
            <a:ext cx="83645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E240F5-091D-470D-B928-2E723752E343}"/>
              </a:ext>
            </a:extLst>
          </p:cNvPr>
          <p:cNvCxnSpPr/>
          <p:nvPr/>
        </p:nvCxnSpPr>
        <p:spPr>
          <a:xfrm flipH="1">
            <a:off x="8278759" y="5111209"/>
            <a:ext cx="2218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1F503E9-8F03-4A8E-BDDD-24894F483586}"/>
              </a:ext>
            </a:extLst>
          </p:cNvPr>
          <p:cNvSpPr/>
          <p:nvPr/>
        </p:nvSpPr>
        <p:spPr>
          <a:xfrm rot="1190996">
            <a:off x="8148851" y="5117265"/>
            <a:ext cx="36576" cy="404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BA5190-11AE-4C88-B066-202F21E12C7D}"/>
              </a:ext>
            </a:extLst>
          </p:cNvPr>
          <p:cNvSpPr/>
          <p:nvPr/>
        </p:nvSpPr>
        <p:spPr>
          <a:xfrm>
            <a:off x="8488286" y="817332"/>
            <a:ext cx="2468880" cy="22635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64000">
                <a:srgbClr val="FFE5E5"/>
              </a:gs>
              <a:gs pos="16000">
                <a:schemeClr val="tx2">
                  <a:lumMod val="50000"/>
                </a:schemeClr>
              </a:gs>
              <a:gs pos="53000">
                <a:srgbClr val="C00000">
                  <a:shade val="30000"/>
                  <a:satMod val="115000"/>
                </a:srgbClr>
              </a:gs>
              <a:gs pos="35000">
                <a:srgbClr val="FFE5E5"/>
              </a:gs>
              <a:gs pos="76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703D6F-08B4-4E6F-B7ED-9B8254FAC5D6}"/>
              </a:ext>
            </a:extLst>
          </p:cNvPr>
          <p:cNvSpPr/>
          <p:nvPr/>
        </p:nvSpPr>
        <p:spPr>
          <a:xfrm>
            <a:off x="8446251" y="2892700"/>
            <a:ext cx="2468880" cy="22635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53000">
                <a:srgbClr val="FFE5E5"/>
              </a:gs>
              <a:gs pos="97345">
                <a:schemeClr val="tx2">
                  <a:lumMod val="50000"/>
                </a:schemeClr>
              </a:gs>
              <a:gs pos="14000">
                <a:schemeClr val="tx2">
                  <a:lumMod val="50000"/>
                </a:schemeClr>
              </a:gs>
              <a:gs pos="42000">
                <a:srgbClr val="C00000">
                  <a:shade val="30000"/>
                  <a:satMod val="115000"/>
                </a:srgbClr>
              </a:gs>
              <a:gs pos="36000">
                <a:srgbClr val="FFE5E5"/>
              </a:gs>
              <a:gs pos="76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13AFD7-CB8E-4C5C-B35C-AC0C09A1668F}"/>
              </a:ext>
            </a:extLst>
          </p:cNvPr>
          <p:cNvSpPr/>
          <p:nvPr/>
        </p:nvSpPr>
        <p:spPr>
          <a:xfrm>
            <a:off x="8460990" y="5018753"/>
            <a:ext cx="2468880" cy="22635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2000">
                <a:srgbClr val="FFE5E5"/>
              </a:gs>
              <a:gs pos="0">
                <a:schemeClr val="tx2">
                  <a:lumMod val="50000"/>
                </a:schemeClr>
              </a:gs>
              <a:gs pos="12000">
                <a:srgbClr val="C00000">
                  <a:shade val="30000"/>
                  <a:satMod val="115000"/>
                </a:srgbClr>
              </a:gs>
              <a:gs pos="8000">
                <a:srgbClr val="FFE5E5"/>
              </a:gs>
              <a:gs pos="64000">
                <a:schemeClr val="tx2">
                  <a:lumMod val="50000"/>
                </a:schemeClr>
              </a:gs>
              <a:gs pos="51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C2DB2D-7DD6-48C4-9759-BCD2A58C77C0}"/>
              </a:ext>
            </a:extLst>
          </p:cNvPr>
          <p:cNvCxnSpPr>
            <a:cxnSpLocks/>
          </p:cNvCxnSpPr>
          <p:nvPr/>
        </p:nvCxnSpPr>
        <p:spPr>
          <a:xfrm>
            <a:off x="10276561" y="817332"/>
            <a:ext cx="42035" cy="44277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F117C-3957-44D4-A69B-1A08F5C9E95B}"/>
              </a:ext>
            </a:extLst>
          </p:cNvPr>
          <p:cNvCxnSpPr>
            <a:cxnSpLocks/>
          </p:cNvCxnSpPr>
          <p:nvPr/>
        </p:nvCxnSpPr>
        <p:spPr>
          <a:xfrm>
            <a:off x="9176662" y="817332"/>
            <a:ext cx="0" cy="44277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1072C2E-31C0-49CF-B9A6-EBD83CD5257E}"/>
              </a:ext>
            </a:extLst>
          </p:cNvPr>
          <p:cNvSpPr txBox="1"/>
          <p:nvPr/>
        </p:nvSpPr>
        <p:spPr>
          <a:xfrm>
            <a:off x="8321260" y="5545468"/>
            <a:ext cx="28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size (µm) [Log-Scale]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695244-F6F9-400D-8223-BCB80C5F814E}"/>
              </a:ext>
            </a:extLst>
          </p:cNvPr>
          <p:cNvSpPr txBox="1"/>
          <p:nvPr/>
        </p:nvSpPr>
        <p:spPr>
          <a:xfrm>
            <a:off x="7319830" y="72312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1</a:t>
            </a:r>
            <a:r>
              <a:rPr lang="en-US" dirty="0"/>
              <a:t> (cm)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C7A273-691A-4DDD-A427-A311BC575901}"/>
              </a:ext>
            </a:extLst>
          </p:cNvPr>
          <p:cNvSpPr txBox="1"/>
          <p:nvPr/>
        </p:nvSpPr>
        <p:spPr>
          <a:xfrm>
            <a:off x="7294427" y="280049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2</a:t>
            </a:r>
            <a:r>
              <a:rPr lang="en-US" dirty="0"/>
              <a:t> (cm)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7D61E0-C508-4A1F-83BF-6FE50AE1A6D9}"/>
              </a:ext>
            </a:extLst>
          </p:cNvPr>
          <p:cNvSpPr txBox="1"/>
          <p:nvPr/>
        </p:nvSpPr>
        <p:spPr>
          <a:xfrm>
            <a:off x="7349418" y="491796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3</a:t>
            </a:r>
            <a:r>
              <a:rPr lang="en-US" dirty="0"/>
              <a:t> (cm)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146C74E-E28B-40D9-ACF9-D7324F0F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696" y="1152961"/>
            <a:ext cx="3651785" cy="474200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C5287A8-22DA-4870-AAD4-D3A3B14E2E53}"/>
              </a:ext>
            </a:extLst>
          </p:cNvPr>
          <p:cNvSpPr/>
          <p:nvPr/>
        </p:nvSpPr>
        <p:spPr>
          <a:xfrm>
            <a:off x="7349418" y="191069"/>
            <a:ext cx="3969955" cy="5849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D061161-1B1B-4D64-B42C-9F0C6D1A0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657" y="735444"/>
            <a:ext cx="4081725" cy="53235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76A5B5-09DF-4909-9B8A-988396BDD994}"/>
              </a:ext>
            </a:extLst>
          </p:cNvPr>
          <p:cNvSpPr txBox="1"/>
          <p:nvPr/>
        </p:nvSpPr>
        <p:spPr>
          <a:xfrm>
            <a:off x="2376311" y="6313789"/>
            <a:ext cx="226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From Richardson et al., 2018</a:t>
            </a:r>
          </a:p>
        </p:txBody>
      </p:sp>
    </p:spTree>
    <p:extLst>
      <p:ext uri="{BB962C8B-B14F-4D97-AF65-F5344CB8AC3E}">
        <p14:creationId xmlns:p14="http://schemas.microsoft.com/office/powerpoint/2010/main" val="30922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E4FFB-2405-431B-AC29-C453C1DD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9218" y="6165278"/>
            <a:ext cx="2743200" cy="365125"/>
          </a:xfrm>
        </p:spPr>
        <p:txBody>
          <a:bodyPr/>
          <a:lstStyle/>
          <a:p>
            <a:fld id="{14A05D92-18D7-43DF-AE20-94A61EAC9514}" type="slidenum">
              <a:rPr lang="en-US" smtClean="0"/>
              <a:t>23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83CA29-607C-44C7-BEB9-CA20F780D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46"/>
          <a:stretch/>
        </p:blipFill>
        <p:spPr>
          <a:xfrm>
            <a:off x="-7099521" y="322370"/>
            <a:ext cx="3803229" cy="6399105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BA5D6E-03C8-48E8-AC6A-9A48D17444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-3954081" y="985335"/>
            <a:ext cx="1105469" cy="499574"/>
          </a:xfrm>
          <a:prstGeom prst="bentConnector3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39329A-21B6-4D8B-8A9B-836A2C14CB31}"/>
              </a:ext>
            </a:extLst>
          </p:cNvPr>
          <p:cNvCxnSpPr>
            <a:cxnSpLocks/>
          </p:cNvCxnSpPr>
          <p:nvPr/>
        </p:nvCxnSpPr>
        <p:spPr>
          <a:xfrm>
            <a:off x="-3651134" y="4858603"/>
            <a:ext cx="499574" cy="20908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0136F6-4472-4AD4-AE3A-62C86A35B800}"/>
              </a:ext>
            </a:extLst>
          </p:cNvPr>
          <p:cNvCxnSpPr>
            <a:cxnSpLocks/>
          </p:cNvCxnSpPr>
          <p:nvPr/>
        </p:nvCxnSpPr>
        <p:spPr>
          <a:xfrm>
            <a:off x="2955271" y="894772"/>
            <a:ext cx="83645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C0B517-F09B-45E2-BA2C-4D9E46815AF5}"/>
              </a:ext>
            </a:extLst>
          </p:cNvPr>
          <p:cNvCxnSpPr/>
          <p:nvPr/>
        </p:nvCxnSpPr>
        <p:spPr>
          <a:xfrm flipH="1">
            <a:off x="915434" y="909788"/>
            <a:ext cx="2218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76ADB07-4DE5-41A5-9C3B-682775CDFBAA}"/>
              </a:ext>
            </a:extLst>
          </p:cNvPr>
          <p:cNvSpPr/>
          <p:nvPr/>
        </p:nvSpPr>
        <p:spPr>
          <a:xfrm rot="1190996">
            <a:off x="785526" y="902196"/>
            <a:ext cx="36576" cy="404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02459DC-93D1-49F7-8CCA-6C982E2754BC}"/>
              </a:ext>
            </a:extLst>
          </p:cNvPr>
          <p:cNvCxnSpPr>
            <a:cxnSpLocks/>
          </p:cNvCxnSpPr>
          <p:nvPr/>
        </p:nvCxnSpPr>
        <p:spPr>
          <a:xfrm>
            <a:off x="2913236" y="2997441"/>
            <a:ext cx="83645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87721B-2618-42BB-AA77-33AB3B6B6872}"/>
              </a:ext>
            </a:extLst>
          </p:cNvPr>
          <p:cNvCxnSpPr/>
          <p:nvPr/>
        </p:nvCxnSpPr>
        <p:spPr>
          <a:xfrm flipH="1">
            <a:off x="873399" y="2985156"/>
            <a:ext cx="2218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71AE87A-ED79-45FE-85AF-E555757BE1E8}"/>
              </a:ext>
            </a:extLst>
          </p:cNvPr>
          <p:cNvSpPr/>
          <p:nvPr/>
        </p:nvSpPr>
        <p:spPr>
          <a:xfrm rot="1190996">
            <a:off x="743491" y="2991212"/>
            <a:ext cx="36576" cy="404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8D2DB0-8991-4391-8E4D-B2F584980B41}"/>
              </a:ext>
            </a:extLst>
          </p:cNvPr>
          <p:cNvCxnSpPr>
            <a:cxnSpLocks/>
          </p:cNvCxnSpPr>
          <p:nvPr/>
        </p:nvCxnSpPr>
        <p:spPr>
          <a:xfrm>
            <a:off x="2955271" y="5123491"/>
            <a:ext cx="83645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E240F5-091D-470D-B928-2E723752E343}"/>
              </a:ext>
            </a:extLst>
          </p:cNvPr>
          <p:cNvCxnSpPr/>
          <p:nvPr/>
        </p:nvCxnSpPr>
        <p:spPr>
          <a:xfrm flipH="1">
            <a:off x="915434" y="5111209"/>
            <a:ext cx="2218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1F503E9-8F03-4A8E-BDDD-24894F483586}"/>
              </a:ext>
            </a:extLst>
          </p:cNvPr>
          <p:cNvSpPr/>
          <p:nvPr/>
        </p:nvSpPr>
        <p:spPr>
          <a:xfrm rot="1190996">
            <a:off x="785526" y="5117265"/>
            <a:ext cx="36576" cy="404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BA5190-11AE-4C88-B066-202F21E12C7D}"/>
              </a:ext>
            </a:extLst>
          </p:cNvPr>
          <p:cNvSpPr/>
          <p:nvPr/>
        </p:nvSpPr>
        <p:spPr>
          <a:xfrm>
            <a:off x="1124961" y="817332"/>
            <a:ext cx="2468880" cy="22635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64000">
                <a:srgbClr val="FFE5E5"/>
              </a:gs>
              <a:gs pos="16000">
                <a:schemeClr val="tx2">
                  <a:lumMod val="50000"/>
                </a:schemeClr>
              </a:gs>
              <a:gs pos="53000">
                <a:srgbClr val="C00000">
                  <a:shade val="30000"/>
                  <a:satMod val="115000"/>
                </a:srgbClr>
              </a:gs>
              <a:gs pos="35000">
                <a:srgbClr val="FFE5E5"/>
              </a:gs>
              <a:gs pos="76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703D6F-08B4-4E6F-B7ED-9B8254FAC5D6}"/>
              </a:ext>
            </a:extLst>
          </p:cNvPr>
          <p:cNvSpPr/>
          <p:nvPr/>
        </p:nvSpPr>
        <p:spPr>
          <a:xfrm>
            <a:off x="1082926" y="2892700"/>
            <a:ext cx="2468880" cy="22635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53000">
                <a:srgbClr val="FFE5E5"/>
              </a:gs>
              <a:gs pos="97345">
                <a:schemeClr val="tx2">
                  <a:lumMod val="50000"/>
                </a:schemeClr>
              </a:gs>
              <a:gs pos="14000">
                <a:schemeClr val="tx2">
                  <a:lumMod val="50000"/>
                </a:schemeClr>
              </a:gs>
              <a:gs pos="42000">
                <a:srgbClr val="C00000">
                  <a:shade val="30000"/>
                  <a:satMod val="115000"/>
                </a:srgbClr>
              </a:gs>
              <a:gs pos="36000">
                <a:srgbClr val="FFE5E5"/>
              </a:gs>
              <a:gs pos="76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13AFD7-CB8E-4C5C-B35C-AC0C09A1668F}"/>
              </a:ext>
            </a:extLst>
          </p:cNvPr>
          <p:cNvSpPr/>
          <p:nvPr/>
        </p:nvSpPr>
        <p:spPr>
          <a:xfrm>
            <a:off x="1097665" y="5018753"/>
            <a:ext cx="2468880" cy="22635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2000">
                <a:srgbClr val="FFE5E5"/>
              </a:gs>
              <a:gs pos="0">
                <a:schemeClr val="tx2">
                  <a:lumMod val="50000"/>
                </a:schemeClr>
              </a:gs>
              <a:gs pos="12000">
                <a:srgbClr val="C00000">
                  <a:shade val="30000"/>
                  <a:satMod val="115000"/>
                </a:srgbClr>
              </a:gs>
              <a:gs pos="8000">
                <a:srgbClr val="FFE5E5"/>
              </a:gs>
              <a:gs pos="64000">
                <a:schemeClr val="tx2">
                  <a:lumMod val="50000"/>
                </a:schemeClr>
              </a:gs>
              <a:gs pos="51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C2DB2D-7DD6-48C4-9759-BCD2A58C77C0}"/>
              </a:ext>
            </a:extLst>
          </p:cNvPr>
          <p:cNvCxnSpPr>
            <a:cxnSpLocks/>
          </p:cNvCxnSpPr>
          <p:nvPr/>
        </p:nvCxnSpPr>
        <p:spPr>
          <a:xfrm>
            <a:off x="2913236" y="817332"/>
            <a:ext cx="42035" cy="44277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F117C-3957-44D4-A69B-1A08F5C9E95B}"/>
              </a:ext>
            </a:extLst>
          </p:cNvPr>
          <p:cNvCxnSpPr>
            <a:cxnSpLocks/>
          </p:cNvCxnSpPr>
          <p:nvPr/>
        </p:nvCxnSpPr>
        <p:spPr>
          <a:xfrm>
            <a:off x="1813337" y="817332"/>
            <a:ext cx="0" cy="44277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1072C2E-31C0-49CF-B9A6-EBD83CD5257E}"/>
              </a:ext>
            </a:extLst>
          </p:cNvPr>
          <p:cNvSpPr txBox="1"/>
          <p:nvPr/>
        </p:nvSpPr>
        <p:spPr>
          <a:xfrm>
            <a:off x="957935" y="5545468"/>
            <a:ext cx="28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size (µm) [Log-Scale]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695244-F6F9-400D-8223-BCB80C5F814E}"/>
              </a:ext>
            </a:extLst>
          </p:cNvPr>
          <p:cNvSpPr txBox="1"/>
          <p:nvPr/>
        </p:nvSpPr>
        <p:spPr>
          <a:xfrm>
            <a:off x="-43495" y="72312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1</a:t>
            </a:r>
            <a:r>
              <a:rPr lang="en-US" dirty="0"/>
              <a:t> (cm)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C7A273-691A-4DDD-A427-A311BC575901}"/>
              </a:ext>
            </a:extLst>
          </p:cNvPr>
          <p:cNvSpPr txBox="1"/>
          <p:nvPr/>
        </p:nvSpPr>
        <p:spPr>
          <a:xfrm>
            <a:off x="-68898" y="280049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2</a:t>
            </a:r>
            <a:r>
              <a:rPr lang="en-US" dirty="0"/>
              <a:t> (cm)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7D61E0-C508-4A1F-83BF-6FE50AE1A6D9}"/>
              </a:ext>
            </a:extLst>
          </p:cNvPr>
          <p:cNvSpPr txBox="1"/>
          <p:nvPr/>
        </p:nvSpPr>
        <p:spPr>
          <a:xfrm>
            <a:off x="-13907" y="491796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3</a:t>
            </a:r>
            <a:r>
              <a:rPr lang="en-US" dirty="0"/>
              <a:t> (cm)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5287A8-22DA-4870-AAD4-D3A3B14E2E53}"/>
              </a:ext>
            </a:extLst>
          </p:cNvPr>
          <p:cNvSpPr/>
          <p:nvPr/>
        </p:nvSpPr>
        <p:spPr>
          <a:xfrm>
            <a:off x="-13907" y="191069"/>
            <a:ext cx="3969955" cy="5849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D061161-1B1B-4D64-B42C-9F0C6D1A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2" y="735444"/>
            <a:ext cx="4081725" cy="5323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7AE12-CB90-41D8-9F43-79A7388A4ED5}"/>
              </a:ext>
            </a:extLst>
          </p:cNvPr>
          <p:cNvSpPr txBox="1"/>
          <p:nvPr/>
        </p:nvSpPr>
        <p:spPr>
          <a:xfrm>
            <a:off x="3956048" y="79902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FCE930-20B1-40CF-8B83-D89D775C7DD8}"/>
              </a:ext>
            </a:extLst>
          </p:cNvPr>
          <p:cNvSpPr txBox="1"/>
          <p:nvPr/>
        </p:nvSpPr>
        <p:spPr>
          <a:xfrm>
            <a:off x="4053121" y="31158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015044-07E5-412C-835A-756E3DDF2E6C}"/>
              </a:ext>
            </a:extLst>
          </p:cNvPr>
          <p:cNvCxnSpPr/>
          <p:nvPr/>
        </p:nvCxnSpPr>
        <p:spPr>
          <a:xfrm>
            <a:off x="4350184" y="1473046"/>
            <a:ext cx="0" cy="141965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86773AD-3AD5-47B7-BCA9-340A16E6E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" r="23197" b="10748"/>
          <a:stretch/>
        </p:blipFill>
        <p:spPr>
          <a:xfrm rot="5400000">
            <a:off x="6918446" y="1381835"/>
            <a:ext cx="3120469" cy="475137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02A58B-3B64-49FA-9E2F-DC66680D2910}"/>
              </a:ext>
            </a:extLst>
          </p:cNvPr>
          <p:cNvCxnSpPr>
            <a:cxnSpLocks/>
          </p:cNvCxnSpPr>
          <p:nvPr/>
        </p:nvCxnSpPr>
        <p:spPr>
          <a:xfrm>
            <a:off x="7228342" y="2134643"/>
            <a:ext cx="250067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36F2EE2-DAEE-435D-AADB-231130630B49}"/>
              </a:ext>
            </a:extLst>
          </p:cNvPr>
          <p:cNvSpPr txBox="1"/>
          <p:nvPr/>
        </p:nvSpPr>
        <p:spPr>
          <a:xfrm>
            <a:off x="8075364" y="17026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942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0E9DFA6-5201-47D9-A337-2673F3A6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2" y="922878"/>
            <a:ext cx="8260119" cy="456911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740E7EE-DEE8-4257-B482-4704B85A4B13}"/>
              </a:ext>
            </a:extLst>
          </p:cNvPr>
          <p:cNvSpPr/>
          <p:nvPr/>
        </p:nvSpPr>
        <p:spPr>
          <a:xfrm>
            <a:off x="217848" y="1004248"/>
            <a:ext cx="9977027" cy="543347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4554B-8662-4F6D-AE1A-6B2A21A5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24</a:t>
            </a:fld>
            <a:endParaRPr lang="en-US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51BC5187-6B03-43B6-90D5-712B03EE4421}"/>
              </a:ext>
            </a:extLst>
          </p:cNvPr>
          <p:cNvSpPr/>
          <p:nvPr/>
        </p:nvSpPr>
        <p:spPr>
          <a:xfrm rot="17784318">
            <a:off x="7176041" y="3847180"/>
            <a:ext cx="1357130" cy="2348315"/>
          </a:xfrm>
          <a:prstGeom prst="triangle">
            <a:avLst>
              <a:gd name="adj" fmla="val 11894"/>
            </a:avLst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26BE89EF-3606-4F65-949A-A42AFEDE0B7D}"/>
              </a:ext>
            </a:extLst>
          </p:cNvPr>
          <p:cNvSpPr/>
          <p:nvPr/>
        </p:nvSpPr>
        <p:spPr>
          <a:xfrm rot="14895906">
            <a:off x="7043140" y="2508990"/>
            <a:ext cx="1224873" cy="2796502"/>
          </a:xfrm>
          <a:prstGeom prst="triangle">
            <a:avLst>
              <a:gd name="adj" fmla="val 5583"/>
            </a:avLst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F4B5FAA-8A98-41EE-B471-8E80DB265123}"/>
              </a:ext>
            </a:extLst>
          </p:cNvPr>
          <p:cNvSpPr/>
          <p:nvPr/>
        </p:nvSpPr>
        <p:spPr>
          <a:xfrm rot="13323029">
            <a:off x="6989566" y="613954"/>
            <a:ext cx="1306980" cy="4580114"/>
          </a:xfrm>
          <a:prstGeom prst="triangle">
            <a:avLst>
              <a:gd name="adj" fmla="val 9808"/>
            </a:avLst>
          </a:prstGeom>
          <a:solidFill>
            <a:srgbClr val="E7E6E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E6A752-3793-402C-89D5-1F67AD211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222" y="422835"/>
            <a:ext cx="1389888" cy="132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B755A4-F626-42F2-83E6-3B66154F7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670" y="4964172"/>
            <a:ext cx="1389888" cy="133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B95DE5-BE1B-4E61-A954-48F5AD16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32" y="2647954"/>
            <a:ext cx="1389888" cy="133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C6893EE-FF5D-4621-B29A-65EDA3FF8BB6}"/>
              </a:ext>
            </a:extLst>
          </p:cNvPr>
          <p:cNvSpPr txBox="1"/>
          <p:nvPr/>
        </p:nvSpPr>
        <p:spPr>
          <a:xfrm>
            <a:off x="747298" y="276547"/>
            <a:ext cx="493673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sedimentary hard-drive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46448-1FA9-4565-9E95-9DA793B9EB99}"/>
              </a:ext>
            </a:extLst>
          </p:cNvPr>
          <p:cNvSpPr txBox="1"/>
          <p:nvPr/>
        </p:nvSpPr>
        <p:spPr>
          <a:xfrm>
            <a:off x="8695224" y="1808644"/>
            <a:ext cx="9669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0100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2CE0C3-4835-4442-9799-FB80478BF90D}"/>
              </a:ext>
            </a:extLst>
          </p:cNvPr>
          <p:cNvSpPr txBox="1"/>
          <p:nvPr/>
        </p:nvSpPr>
        <p:spPr>
          <a:xfrm>
            <a:off x="8499657" y="4093105"/>
            <a:ext cx="13580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</a:rPr>
              <a:t>010011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3CCF84-18F1-47E0-AF45-CED50C9414F8}"/>
              </a:ext>
            </a:extLst>
          </p:cNvPr>
          <p:cNvSpPr txBox="1"/>
          <p:nvPr/>
        </p:nvSpPr>
        <p:spPr>
          <a:xfrm>
            <a:off x="8122236" y="6274980"/>
            <a:ext cx="23358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01001100101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0DB506-FE2D-480E-9364-DDDF4AA4527C}"/>
              </a:ext>
            </a:extLst>
          </p:cNvPr>
          <p:cNvSpPr txBox="1"/>
          <p:nvPr/>
        </p:nvSpPr>
        <p:spPr>
          <a:xfrm>
            <a:off x="10017145" y="922878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Flood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D57FCA-CF6F-4919-B812-3266420666DB}"/>
              </a:ext>
            </a:extLst>
          </p:cNvPr>
          <p:cNvSpPr txBox="1"/>
          <p:nvPr/>
        </p:nvSpPr>
        <p:spPr>
          <a:xfrm>
            <a:off x="10017144" y="3076275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Landslide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006CA4-F3C1-43D5-BAC5-02F34F3676C8}"/>
              </a:ext>
            </a:extLst>
          </p:cNvPr>
          <p:cNvSpPr txBox="1"/>
          <p:nvPr/>
        </p:nvSpPr>
        <p:spPr>
          <a:xfrm>
            <a:off x="10017144" y="5427759"/>
            <a:ext cx="164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Earthquake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27A87D-AC36-4B7E-887E-E33470899939}"/>
              </a:ext>
            </a:extLst>
          </p:cNvPr>
          <p:cNvSpPr txBox="1"/>
          <p:nvPr/>
        </p:nvSpPr>
        <p:spPr>
          <a:xfrm>
            <a:off x="747298" y="6385023"/>
            <a:ext cx="1217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By F. Guerrero</a:t>
            </a:r>
          </a:p>
        </p:txBody>
      </p:sp>
    </p:spTree>
    <p:extLst>
      <p:ext uri="{BB962C8B-B14F-4D97-AF65-F5344CB8AC3E}">
        <p14:creationId xmlns:p14="http://schemas.microsoft.com/office/powerpoint/2010/main" val="1313643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5E653F-4B89-4FC5-91C7-B3C8D3BA4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589007"/>
            <a:ext cx="11830050" cy="27603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D88-4EEC-42E9-96D3-F4C0183F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3409A-18FF-4F0E-9E53-0A8B1C3B6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454114"/>
            <a:ext cx="11468100" cy="188710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8DD7AB9-8A85-4E68-99BB-BC6E3BB716A4}"/>
              </a:ext>
            </a:extLst>
          </p:cNvPr>
          <p:cNvGrpSpPr/>
          <p:nvPr/>
        </p:nvGrpSpPr>
        <p:grpSpPr>
          <a:xfrm>
            <a:off x="10196105" y="1146337"/>
            <a:ext cx="543739" cy="3458351"/>
            <a:chOff x="10138955" y="1132699"/>
            <a:chExt cx="543739" cy="345835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BC3A440-AA63-4923-9554-7DB54F76F779}"/>
                </a:ext>
              </a:extLst>
            </p:cNvPr>
            <p:cNvCxnSpPr/>
            <p:nvPr/>
          </p:nvCxnSpPr>
          <p:spPr>
            <a:xfrm flipV="1">
              <a:off x="10410825" y="1440476"/>
              <a:ext cx="0" cy="3150574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D60F4B-76B5-4262-B6FA-B6FA13B85542}"/>
                </a:ext>
              </a:extLst>
            </p:cNvPr>
            <p:cNvSpPr txBox="1"/>
            <p:nvPr/>
          </p:nvSpPr>
          <p:spPr>
            <a:xfrm>
              <a:off x="10138955" y="113269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1945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9A6A2A-B71B-4F04-8003-DCBC3FB7A2CB}"/>
              </a:ext>
            </a:extLst>
          </p:cNvPr>
          <p:cNvSpPr txBox="1"/>
          <p:nvPr/>
        </p:nvSpPr>
        <p:spPr>
          <a:xfrm>
            <a:off x="9230946" y="6048573"/>
            <a:ext cx="284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Guerrero et al 2022.,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981630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ACECB-CE8D-4C88-8E70-1F66B465E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1" y="0"/>
            <a:ext cx="1188411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6A4D3-FEB9-445B-9619-05469C375EFC}"/>
              </a:ext>
            </a:extLst>
          </p:cNvPr>
          <p:cNvSpPr txBox="1"/>
          <p:nvPr/>
        </p:nvSpPr>
        <p:spPr>
          <a:xfrm>
            <a:off x="10045979" y="13648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0FF01-C9E5-48C6-9364-9D05A93A5647}"/>
              </a:ext>
            </a:extLst>
          </p:cNvPr>
          <p:cNvSpPr txBox="1"/>
          <p:nvPr/>
        </p:nvSpPr>
        <p:spPr>
          <a:xfrm>
            <a:off x="9168463" y="6435923"/>
            <a:ext cx="284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Guerrero et al 2022.,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132836936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1F81A-5271-485A-A597-6C121D06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D55AC-ACD7-4FC7-86EB-362CC4861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75" y="0"/>
            <a:ext cx="663244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83B3AA-DB46-4D0F-9390-758CF0C85E1B}"/>
              </a:ext>
            </a:extLst>
          </p:cNvPr>
          <p:cNvSpPr txBox="1"/>
          <p:nvPr/>
        </p:nvSpPr>
        <p:spPr>
          <a:xfrm>
            <a:off x="9230946" y="6048573"/>
            <a:ext cx="284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Guerrero et al 2022.,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118652309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1F81A-5271-485A-A597-6C121D06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D55AC-ACD7-4FC7-86EB-362CC4861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-668151"/>
            <a:ext cx="11410949" cy="117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0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33D5C-58D7-4E11-9518-13FB5642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984583"/>
            <a:ext cx="10740190" cy="537009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B7002-DB24-486A-BD2B-6F96B920FC73}"/>
              </a:ext>
            </a:extLst>
          </p:cNvPr>
          <p:cNvSpPr txBox="1"/>
          <p:nvPr/>
        </p:nvSpPr>
        <p:spPr>
          <a:xfrm rot="19666531">
            <a:off x="5102414" y="3238453"/>
            <a:ext cx="7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Fluvial </a:t>
            </a:r>
          </a:p>
          <a:p>
            <a:r>
              <a:rPr lang="en-US" sz="1600" dirty="0"/>
              <a:t>TSS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9F0E8-6822-4B31-8DD6-0A047575B402}"/>
              </a:ext>
            </a:extLst>
          </p:cNvPr>
          <p:cNvSpPr txBox="1"/>
          <p:nvPr/>
        </p:nvSpPr>
        <p:spPr>
          <a:xfrm rot="18789156">
            <a:off x="10326145" y="2197778"/>
            <a:ext cx="7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Fluvial </a:t>
            </a:r>
          </a:p>
          <a:p>
            <a:r>
              <a:rPr lang="en-US" sz="1600" dirty="0"/>
              <a:t>TSS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3B97B6-B7D6-4D5C-A9D8-46426B2BAA2E}"/>
              </a:ext>
            </a:extLst>
          </p:cNvPr>
          <p:cNvSpPr/>
          <p:nvPr/>
        </p:nvSpPr>
        <p:spPr>
          <a:xfrm>
            <a:off x="1367246" y="4606836"/>
            <a:ext cx="118872" cy="11887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4F3783-1649-4FC3-AAF7-A8688EE0E835}"/>
              </a:ext>
            </a:extLst>
          </p:cNvPr>
          <p:cNvSpPr/>
          <p:nvPr/>
        </p:nvSpPr>
        <p:spPr>
          <a:xfrm>
            <a:off x="1375955" y="4451456"/>
            <a:ext cx="118872" cy="118872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C4DFE7-93B7-43EC-8D5F-A1C61A0F34B0}"/>
              </a:ext>
            </a:extLst>
          </p:cNvPr>
          <p:cNvSpPr/>
          <p:nvPr/>
        </p:nvSpPr>
        <p:spPr>
          <a:xfrm>
            <a:off x="1367246" y="4779634"/>
            <a:ext cx="118872" cy="118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CE5FEB-0164-4589-8AC7-32799F7A847A}"/>
              </a:ext>
            </a:extLst>
          </p:cNvPr>
          <p:cNvSpPr/>
          <p:nvPr/>
        </p:nvSpPr>
        <p:spPr>
          <a:xfrm>
            <a:off x="1367246" y="4952432"/>
            <a:ext cx="118872" cy="1188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8E7D1E-C825-4F6F-A9A1-2E9A52740714}"/>
              </a:ext>
            </a:extLst>
          </p:cNvPr>
          <p:cNvSpPr/>
          <p:nvPr/>
        </p:nvSpPr>
        <p:spPr>
          <a:xfrm>
            <a:off x="1367246" y="5093143"/>
            <a:ext cx="118872" cy="118872"/>
          </a:xfrm>
          <a:prstGeom prst="ellipse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8645B-1AF6-4FFB-A15C-E276388382DC}"/>
              </a:ext>
            </a:extLst>
          </p:cNvPr>
          <p:cNvSpPr txBox="1"/>
          <p:nvPr/>
        </p:nvSpPr>
        <p:spPr>
          <a:xfrm>
            <a:off x="2255388" y="209393"/>
            <a:ext cx="7978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Hacking sedimentary enigmas: information leftovers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FF99D-65A9-436C-93AC-4672BE33C541}"/>
              </a:ext>
            </a:extLst>
          </p:cNvPr>
          <p:cNvSpPr txBox="1"/>
          <p:nvPr/>
        </p:nvSpPr>
        <p:spPr>
          <a:xfrm>
            <a:off x="9286565" y="6057929"/>
            <a:ext cx="284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Guerrero et al 2022.,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237266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FE98-BD06-4C06-B631-FDB6BD08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Why Asset Allocation Matters More Than You Think">
            <a:extLst>
              <a:ext uri="{FF2B5EF4-FFF2-40B4-BE49-F238E27FC236}">
                <a16:creationId xmlns:a16="http://schemas.microsoft.com/office/drawing/2014/main" id="{77088385-40F7-4044-9F59-21EDCD266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4638"/>
            <a:ext cx="12192000" cy="37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7D950-9190-4E68-BC21-31D760A54F10}"/>
              </a:ext>
            </a:extLst>
          </p:cNvPr>
          <p:cNvSpPr txBox="1"/>
          <p:nvPr/>
        </p:nvSpPr>
        <p:spPr>
          <a:xfrm>
            <a:off x="305796" y="286207"/>
            <a:ext cx="4261103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retire amid climate change?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6E0FA-722A-4720-B6D9-1BA26D7C1F1A}"/>
              </a:ext>
            </a:extLst>
          </p:cNvPr>
          <p:cNvSpPr txBox="1"/>
          <p:nvPr/>
        </p:nvSpPr>
        <p:spPr>
          <a:xfrm>
            <a:off x="4895850" y="5696009"/>
            <a:ext cx="7686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https://www.snideradvisors.com/blog/the-importance-of-asset-allocation/</a:t>
            </a:r>
          </a:p>
        </p:txBody>
      </p:sp>
    </p:spTree>
    <p:extLst>
      <p:ext uri="{BB962C8B-B14F-4D97-AF65-F5344CB8AC3E}">
        <p14:creationId xmlns:p14="http://schemas.microsoft.com/office/powerpoint/2010/main" val="9907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1659BBE-DB2E-445C-ACA5-60E477C8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72" y="155433"/>
            <a:ext cx="5999617" cy="60053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832E8-8F4D-4B7F-9A08-3C21A338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30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1DB39E-7D98-4ADF-9823-F6DF1AEF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82" y="564745"/>
            <a:ext cx="7517218" cy="3299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E978BB-B233-4B27-9966-DC77D3DD8052}"/>
              </a:ext>
            </a:extLst>
          </p:cNvPr>
          <p:cNvSpPr txBox="1"/>
          <p:nvPr/>
        </p:nvSpPr>
        <p:spPr>
          <a:xfrm rot="16200000">
            <a:off x="1708989" y="1983787"/>
            <a:ext cx="100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Temperature</a:t>
            </a:r>
          </a:p>
          <a:p>
            <a:pPr algn="ctr"/>
            <a:r>
              <a:rPr lang="en-US" sz="1200" dirty="0"/>
              <a:t>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6CA18F-3408-48FA-876A-3A430E6DB213}"/>
              </a:ext>
            </a:extLst>
          </p:cNvPr>
          <p:cNvSpPr txBox="1"/>
          <p:nvPr/>
        </p:nvSpPr>
        <p:spPr>
          <a:xfrm rot="16200000">
            <a:off x="1683454" y="850146"/>
            <a:ext cx="100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Precipitation</a:t>
            </a:r>
          </a:p>
          <a:p>
            <a:pPr algn="ctr"/>
            <a:r>
              <a:rPr lang="en-US" sz="1200" dirty="0"/>
              <a:t> proxy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F7CD8-006A-4FB0-8A82-3865EE76A1AE}"/>
              </a:ext>
            </a:extLst>
          </p:cNvPr>
          <p:cNvSpPr txBox="1"/>
          <p:nvPr/>
        </p:nvSpPr>
        <p:spPr>
          <a:xfrm rot="16200000">
            <a:off x="1648331" y="3117428"/>
            <a:ext cx="11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Sedimentation</a:t>
            </a:r>
          </a:p>
          <a:p>
            <a:pPr algn="ctr"/>
            <a:r>
              <a:rPr lang="en-US" sz="1200" dirty="0"/>
              <a:t> proxy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DDB951-01EA-4185-8E15-7CA27CE5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615" y="3935117"/>
            <a:ext cx="7040526" cy="10877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E47693-84DD-477C-A1A8-E4F522AE69CD}"/>
              </a:ext>
            </a:extLst>
          </p:cNvPr>
          <p:cNvSpPr txBox="1"/>
          <p:nvPr/>
        </p:nvSpPr>
        <p:spPr>
          <a:xfrm rot="16200000">
            <a:off x="1788809" y="4321246"/>
            <a:ext cx="89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Entropy y-</a:t>
            </a:r>
            <a:r>
              <a:rPr lang="en-US" sz="1200" b="1" baseline="30000" dirty="0"/>
              <a:t>1</a:t>
            </a:r>
          </a:p>
          <a:p>
            <a:pPr algn="ctr"/>
            <a:r>
              <a:rPr lang="en-US" sz="1200" b="1" dirty="0"/>
              <a:t>(Average)</a:t>
            </a:r>
            <a:endParaRPr lang="en-US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AB1986-6088-484C-AD4B-ED1DF8384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082" y="5124139"/>
            <a:ext cx="7043402" cy="10877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BD5868-6C63-4F19-AC1A-713F45CF01D7}"/>
              </a:ext>
            </a:extLst>
          </p:cNvPr>
          <p:cNvSpPr txBox="1"/>
          <p:nvPr/>
        </p:nvSpPr>
        <p:spPr>
          <a:xfrm rot="16200000">
            <a:off x="1740104" y="5461484"/>
            <a:ext cx="89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Entropy y-</a:t>
            </a:r>
            <a:r>
              <a:rPr lang="en-US" sz="1200" b="1" baseline="30000" dirty="0"/>
              <a:t>1</a:t>
            </a:r>
          </a:p>
          <a:p>
            <a:pPr algn="ctr"/>
            <a:r>
              <a:rPr lang="en-US" sz="1200" b="1" dirty="0"/>
              <a:t>(Total)</a:t>
            </a:r>
            <a:endParaRPr lang="en-US" sz="1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0C02B3-A48F-42C9-B891-D5C1C69270A7}"/>
              </a:ext>
            </a:extLst>
          </p:cNvPr>
          <p:cNvGrpSpPr/>
          <p:nvPr/>
        </p:nvGrpSpPr>
        <p:grpSpPr>
          <a:xfrm>
            <a:off x="2477887" y="3923801"/>
            <a:ext cx="7059680" cy="346217"/>
            <a:chOff x="2477887" y="3923801"/>
            <a:chExt cx="7059680" cy="34621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6EA48F1-D5BE-42AB-8CAF-607FD1017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196"/>
            <a:stretch/>
          </p:blipFill>
          <p:spPr>
            <a:xfrm>
              <a:off x="2477887" y="3923801"/>
              <a:ext cx="7059680" cy="15842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6D0083-29C7-47CF-B3D4-92160A29B6E7}"/>
                </a:ext>
              </a:extLst>
            </p:cNvPr>
            <p:cNvSpPr txBox="1"/>
            <p:nvPr/>
          </p:nvSpPr>
          <p:spPr>
            <a:xfrm>
              <a:off x="5766030" y="3993019"/>
              <a:ext cx="6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Year AD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CB0DE0-3405-4DDD-A1A4-0D50491070CC}"/>
              </a:ext>
            </a:extLst>
          </p:cNvPr>
          <p:cNvGrpSpPr/>
          <p:nvPr/>
        </p:nvGrpSpPr>
        <p:grpSpPr>
          <a:xfrm>
            <a:off x="2525216" y="6356350"/>
            <a:ext cx="7059680" cy="346217"/>
            <a:chOff x="2477887" y="3923801"/>
            <a:chExt cx="7059680" cy="3462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EAD43D9-A150-4BDB-AF8C-90D0AEFEB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196"/>
            <a:stretch/>
          </p:blipFill>
          <p:spPr>
            <a:xfrm>
              <a:off x="2477887" y="3923801"/>
              <a:ext cx="7059680" cy="15842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52F605-8FCE-4CCD-B145-E4737148ACCA}"/>
                </a:ext>
              </a:extLst>
            </p:cNvPr>
            <p:cNvSpPr txBox="1"/>
            <p:nvPr/>
          </p:nvSpPr>
          <p:spPr>
            <a:xfrm>
              <a:off x="5766030" y="3993019"/>
              <a:ext cx="6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Year AD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3EAC73-CCFD-4F47-BB6A-DCCABA8DD3E0}"/>
              </a:ext>
            </a:extLst>
          </p:cNvPr>
          <p:cNvCxnSpPr>
            <a:cxnSpLocks/>
          </p:cNvCxnSpPr>
          <p:nvPr/>
        </p:nvCxnSpPr>
        <p:spPr>
          <a:xfrm>
            <a:off x="8898340" y="155433"/>
            <a:ext cx="0" cy="621456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729FDE5-8681-4D62-8EC2-521101DF15CC}"/>
              </a:ext>
            </a:extLst>
          </p:cNvPr>
          <p:cNvSpPr txBox="1"/>
          <p:nvPr/>
        </p:nvSpPr>
        <p:spPr>
          <a:xfrm>
            <a:off x="9384921" y="5298704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This is us…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06C42-D2FC-4CB9-8CDB-927ECFA3447A}"/>
              </a:ext>
            </a:extLst>
          </p:cNvPr>
          <p:cNvSpPr txBox="1"/>
          <p:nvPr/>
        </p:nvSpPr>
        <p:spPr>
          <a:xfrm>
            <a:off x="1914887" y="6505304"/>
            <a:ext cx="284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Guerrero et al 2022.,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311489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FDB56-786C-4A9F-BE5D-1D0D03F1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B5B94-8678-4584-AFDD-0995498C5489}"/>
              </a:ext>
            </a:extLst>
          </p:cNvPr>
          <p:cNvSpPr txBox="1"/>
          <p:nvPr/>
        </p:nvSpPr>
        <p:spPr>
          <a:xfrm>
            <a:off x="2963271" y="299130"/>
            <a:ext cx="651492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Terrestrial-aquatic carbon fluxes in forested watersheds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C31D2-126F-4FE4-AED9-426AA3A8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38" y="1419367"/>
            <a:ext cx="8750343" cy="42197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AC63D2C-C2A8-42A9-A332-8D89679440DA}"/>
              </a:ext>
            </a:extLst>
          </p:cNvPr>
          <p:cNvGrpSpPr/>
          <p:nvPr/>
        </p:nvGrpSpPr>
        <p:grpSpPr>
          <a:xfrm>
            <a:off x="1487606" y="1828621"/>
            <a:ext cx="2082991" cy="3016156"/>
            <a:chOff x="1487606" y="1828621"/>
            <a:chExt cx="2082991" cy="30161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0D3FEDD-BFE6-46A7-B592-37695E9BF05E}"/>
                </a:ext>
              </a:extLst>
            </p:cNvPr>
            <p:cNvSpPr/>
            <p:nvPr/>
          </p:nvSpPr>
          <p:spPr>
            <a:xfrm>
              <a:off x="1487606" y="2156346"/>
              <a:ext cx="1160060" cy="2101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213B82-3329-4194-8BC4-76F127886CDD}"/>
                </a:ext>
              </a:extLst>
            </p:cNvPr>
            <p:cNvSpPr/>
            <p:nvPr/>
          </p:nvSpPr>
          <p:spPr>
            <a:xfrm>
              <a:off x="1985750" y="4544704"/>
              <a:ext cx="1160060" cy="300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CCB07F-B456-4993-85A0-E547C6942AF8}"/>
                </a:ext>
              </a:extLst>
            </p:cNvPr>
            <p:cNvSpPr/>
            <p:nvPr/>
          </p:nvSpPr>
          <p:spPr>
            <a:xfrm>
              <a:off x="2410537" y="1828621"/>
              <a:ext cx="1160060" cy="300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1408DBA-2D76-4CC6-9782-58A40CF08FB7}"/>
              </a:ext>
            </a:extLst>
          </p:cNvPr>
          <p:cNvSpPr txBox="1"/>
          <p:nvPr/>
        </p:nvSpPr>
        <p:spPr>
          <a:xfrm>
            <a:off x="318587" y="388416"/>
            <a:ext cx="1845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Historical 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Disturbances</a:t>
            </a: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69ED5CC8-ACC1-43F9-8500-55467ABE91CE}"/>
              </a:ext>
            </a:extLst>
          </p:cNvPr>
          <p:cNvSpPr/>
          <p:nvPr/>
        </p:nvSpPr>
        <p:spPr>
          <a:xfrm>
            <a:off x="1924468" y="1389128"/>
            <a:ext cx="1526326" cy="3704887"/>
          </a:xfrm>
          <a:prstGeom prst="curv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7D8CEB-E054-4442-8D09-723D09EB6531}"/>
              </a:ext>
            </a:extLst>
          </p:cNvPr>
          <p:cNvGrpSpPr/>
          <p:nvPr/>
        </p:nvGrpSpPr>
        <p:grpSpPr>
          <a:xfrm>
            <a:off x="873555" y="3461982"/>
            <a:ext cx="1612095" cy="782001"/>
            <a:chOff x="873555" y="3461982"/>
            <a:chExt cx="1612095" cy="782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0B60-A8D0-4B34-9082-B10E18182365}"/>
                </a:ext>
              </a:extLst>
            </p:cNvPr>
            <p:cNvSpPr txBox="1"/>
            <p:nvPr/>
          </p:nvSpPr>
          <p:spPr>
            <a:xfrm>
              <a:off x="873555" y="3796636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Floods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44ABC4D-3854-4EEC-B916-5EAD9C5B9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67277" y="3461982"/>
              <a:ext cx="818373" cy="7820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91EFE0-858C-4316-BE0D-244A1E1BB388}"/>
              </a:ext>
            </a:extLst>
          </p:cNvPr>
          <p:cNvGrpSpPr/>
          <p:nvPr/>
        </p:nvGrpSpPr>
        <p:grpSpPr>
          <a:xfrm>
            <a:off x="830822" y="2639848"/>
            <a:ext cx="1439003" cy="680413"/>
            <a:chOff x="830822" y="2639848"/>
            <a:chExt cx="1439003" cy="6804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B722F-18C0-465A-B09D-D8A57D2E2672}"/>
                </a:ext>
              </a:extLst>
            </p:cNvPr>
            <p:cNvSpPr txBox="1"/>
            <p:nvPr/>
          </p:nvSpPr>
          <p:spPr>
            <a:xfrm>
              <a:off x="830822" y="2785222"/>
              <a:ext cx="6781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Fires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53426C2-93A6-452A-8A74-B3225254A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95771" y="2639848"/>
              <a:ext cx="674054" cy="6804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CF455A-C88F-4605-BCE3-9F2437F2C68D}"/>
              </a:ext>
            </a:extLst>
          </p:cNvPr>
          <p:cNvGrpSpPr/>
          <p:nvPr/>
        </p:nvGrpSpPr>
        <p:grpSpPr>
          <a:xfrm>
            <a:off x="693112" y="1753088"/>
            <a:ext cx="2104349" cy="697480"/>
            <a:chOff x="693112" y="1753088"/>
            <a:chExt cx="2104349" cy="69748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9DA678-BFDA-4781-B062-9F13F262E0BC}"/>
                </a:ext>
              </a:extLst>
            </p:cNvPr>
            <p:cNvSpPr txBox="1"/>
            <p:nvPr/>
          </p:nvSpPr>
          <p:spPr>
            <a:xfrm>
              <a:off x="693112" y="1841966"/>
              <a:ext cx="147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Earthquakes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952084C-52A4-4DEC-A385-2EB5D3A47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95362" y="1753088"/>
              <a:ext cx="702099" cy="6974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CFF88-1A54-4CB1-A90D-3C3EA5B40902}"/>
              </a:ext>
            </a:extLst>
          </p:cNvPr>
          <p:cNvGrpSpPr/>
          <p:nvPr/>
        </p:nvGrpSpPr>
        <p:grpSpPr>
          <a:xfrm>
            <a:off x="1677996" y="1165791"/>
            <a:ext cx="1995175" cy="840304"/>
            <a:chOff x="1677996" y="1165791"/>
            <a:chExt cx="1995175" cy="8403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E38722-E198-4D92-A10A-5A8EE806E476}"/>
                </a:ext>
              </a:extLst>
            </p:cNvPr>
            <p:cNvSpPr txBox="1"/>
            <p:nvPr/>
          </p:nvSpPr>
          <p:spPr>
            <a:xfrm>
              <a:off x="1677996" y="1165791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Landslides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C583239-8096-407D-BC1F-2263725C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3189" y="1175098"/>
              <a:ext cx="899982" cy="8309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7590F0E-C188-4D7C-A127-FCAA45EAAB77}"/>
              </a:ext>
            </a:extLst>
          </p:cNvPr>
          <p:cNvSpPr/>
          <p:nvPr/>
        </p:nvSpPr>
        <p:spPr>
          <a:xfrm>
            <a:off x="1723988" y="4342048"/>
            <a:ext cx="1710878" cy="697480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BD2BC1-68B3-4759-BFB0-9F4F2C5D9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85" y="4272824"/>
            <a:ext cx="940384" cy="97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62680C-CF64-4C6A-99D0-9A5D350DC69D}"/>
              </a:ext>
            </a:extLst>
          </p:cNvPr>
          <p:cNvSpPr txBox="1"/>
          <p:nvPr/>
        </p:nvSpPr>
        <p:spPr>
          <a:xfrm>
            <a:off x="629585" y="5283218"/>
            <a:ext cx="2100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Contemporary</a:t>
            </a:r>
          </a:p>
          <a:p>
            <a:pPr algn="ctr"/>
            <a:r>
              <a:rPr lang="en-US" sz="2000" dirty="0"/>
              <a:t>Timber Harvesting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5A39DD-EF78-4E3E-BCE6-4AA2D77E2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0794" y="4130887"/>
            <a:ext cx="3639627" cy="11864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D31935-70DC-4FEC-94E5-DC3F9E31AA41}"/>
              </a:ext>
            </a:extLst>
          </p:cNvPr>
          <p:cNvSpPr txBox="1"/>
          <p:nvPr/>
        </p:nvSpPr>
        <p:spPr>
          <a:xfrm>
            <a:off x="2979712" y="4328698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246B0A-5F58-41CA-8601-2CD61F6631E9}"/>
              </a:ext>
            </a:extLst>
          </p:cNvPr>
          <p:cNvSpPr/>
          <p:nvPr/>
        </p:nvSpPr>
        <p:spPr>
          <a:xfrm>
            <a:off x="62560" y="150173"/>
            <a:ext cx="12087497" cy="642454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B67C0FE-31E2-417D-911F-8B38E62DB864}"/>
              </a:ext>
            </a:extLst>
          </p:cNvPr>
          <p:cNvSpPr/>
          <p:nvPr/>
        </p:nvSpPr>
        <p:spPr>
          <a:xfrm>
            <a:off x="1724167" y="4332056"/>
            <a:ext cx="1710878" cy="697480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0911028-857B-452A-8FA7-2AD474154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35" y="4275912"/>
            <a:ext cx="940384" cy="97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7550223-67CF-4A9B-A2DC-EA63D02D934B}"/>
              </a:ext>
            </a:extLst>
          </p:cNvPr>
          <p:cNvSpPr txBox="1"/>
          <p:nvPr/>
        </p:nvSpPr>
        <p:spPr>
          <a:xfrm>
            <a:off x="5120601" y="2023991"/>
            <a:ext cx="4912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Post-WWII timber harvesting in the Oregon </a:t>
            </a:r>
          </a:p>
          <a:p>
            <a:pPr algn="ctr"/>
            <a:r>
              <a:rPr lang="en-US" dirty="0"/>
              <a:t>Coast Range resulted in higher lake sedimentation</a:t>
            </a:r>
          </a:p>
          <a:p>
            <a:pPr algn="ctr"/>
            <a:r>
              <a:rPr lang="en-US" dirty="0"/>
              <a:t>rates than those produced by natural disturbances</a:t>
            </a:r>
          </a:p>
          <a:p>
            <a:pPr algn="ctr"/>
            <a:r>
              <a:rPr lang="en-US" dirty="0"/>
              <a:t>including earthquakes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944E12-BE48-4772-828B-8550CCE96251}"/>
              </a:ext>
            </a:extLst>
          </p:cNvPr>
          <p:cNvSpPr txBox="1"/>
          <p:nvPr/>
        </p:nvSpPr>
        <p:spPr>
          <a:xfrm>
            <a:off x="2963271" y="98675"/>
            <a:ext cx="651492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Earthshaking Forestry?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206BF9-CAF8-433D-9477-99B340012CAF}"/>
              </a:ext>
            </a:extLst>
          </p:cNvPr>
          <p:cNvGrpSpPr/>
          <p:nvPr/>
        </p:nvGrpSpPr>
        <p:grpSpPr>
          <a:xfrm>
            <a:off x="2708948" y="4037817"/>
            <a:ext cx="4354716" cy="1400816"/>
            <a:chOff x="2708948" y="4037817"/>
            <a:chExt cx="4354716" cy="140081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4429E4-88AC-4BA6-96CF-949958CCFBB2}"/>
                </a:ext>
              </a:extLst>
            </p:cNvPr>
            <p:cNvSpPr/>
            <p:nvPr/>
          </p:nvSpPr>
          <p:spPr>
            <a:xfrm rot="10800000">
              <a:off x="2708948" y="4037817"/>
              <a:ext cx="4163545" cy="1400816"/>
            </a:xfrm>
            <a:custGeom>
              <a:avLst/>
              <a:gdLst>
                <a:gd name="connsiteX0" fmla="*/ 0 w 4829175"/>
                <a:gd name="connsiteY0" fmla="*/ 828611 h 1400817"/>
                <a:gd name="connsiteX1" fmla="*/ 457200 w 4829175"/>
                <a:gd name="connsiteY1" fmla="*/ 809561 h 1400817"/>
                <a:gd name="connsiteX2" fmla="*/ 790575 w 4829175"/>
                <a:gd name="connsiteY2" fmla="*/ 114236 h 1400817"/>
                <a:gd name="connsiteX3" fmla="*/ 962025 w 4829175"/>
                <a:gd name="connsiteY3" fmla="*/ 133286 h 1400817"/>
                <a:gd name="connsiteX4" fmla="*/ 1238250 w 4829175"/>
                <a:gd name="connsiteY4" fmla="*/ 1400111 h 1400817"/>
                <a:gd name="connsiteX5" fmla="*/ 1685925 w 4829175"/>
                <a:gd name="connsiteY5" fmla="*/ 323786 h 1400817"/>
                <a:gd name="connsiteX6" fmla="*/ 2038350 w 4829175"/>
                <a:gd name="connsiteY6" fmla="*/ 1047686 h 1400817"/>
                <a:gd name="connsiteX7" fmla="*/ 2390775 w 4829175"/>
                <a:gd name="connsiteY7" fmla="*/ 504761 h 1400817"/>
                <a:gd name="connsiteX8" fmla="*/ 2600325 w 4829175"/>
                <a:gd name="connsiteY8" fmla="*/ 914336 h 1400817"/>
                <a:gd name="connsiteX9" fmla="*/ 2819400 w 4829175"/>
                <a:gd name="connsiteY9" fmla="*/ 657161 h 1400817"/>
                <a:gd name="connsiteX10" fmla="*/ 3048000 w 4829175"/>
                <a:gd name="connsiteY10" fmla="*/ 828611 h 1400817"/>
                <a:gd name="connsiteX11" fmla="*/ 3295650 w 4829175"/>
                <a:gd name="connsiteY11" fmla="*/ 685736 h 1400817"/>
                <a:gd name="connsiteX12" fmla="*/ 3514725 w 4829175"/>
                <a:gd name="connsiteY12" fmla="*/ 819086 h 1400817"/>
                <a:gd name="connsiteX13" fmla="*/ 3781425 w 4829175"/>
                <a:gd name="connsiteY13" fmla="*/ 695261 h 1400817"/>
                <a:gd name="connsiteX14" fmla="*/ 3933825 w 4829175"/>
                <a:gd name="connsiteY14" fmla="*/ 771461 h 1400817"/>
                <a:gd name="connsiteX15" fmla="*/ 4162425 w 4829175"/>
                <a:gd name="connsiteY15" fmla="*/ 695261 h 1400817"/>
                <a:gd name="connsiteX16" fmla="*/ 4324350 w 4829175"/>
                <a:gd name="connsiteY16" fmla="*/ 800036 h 1400817"/>
                <a:gd name="connsiteX17" fmla="*/ 4543425 w 4829175"/>
                <a:gd name="connsiteY17" fmla="*/ 733361 h 1400817"/>
                <a:gd name="connsiteX18" fmla="*/ 4829175 w 4829175"/>
                <a:gd name="connsiteY18" fmla="*/ 742886 h 140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29175" h="1400817">
                  <a:moveTo>
                    <a:pt x="0" y="828611"/>
                  </a:moveTo>
                  <a:cubicBezTo>
                    <a:pt x="162719" y="878617"/>
                    <a:pt x="325438" y="928623"/>
                    <a:pt x="457200" y="809561"/>
                  </a:cubicBezTo>
                  <a:cubicBezTo>
                    <a:pt x="588962" y="690499"/>
                    <a:pt x="706438" y="226948"/>
                    <a:pt x="790575" y="114236"/>
                  </a:cubicBezTo>
                  <a:cubicBezTo>
                    <a:pt x="874712" y="1524"/>
                    <a:pt x="887412" y="-81027"/>
                    <a:pt x="962025" y="133286"/>
                  </a:cubicBezTo>
                  <a:cubicBezTo>
                    <a:pt x="1036638" y="347599"/>
                    <a:pt x="1117600" y="1368361"/>
                    <a:pt x="1238250" y="1400111"/>
                  </a:cubicBezTo>
                  <a:cubicBezTo>
                    <a:pt x="1358900" y="1431861"/>
                    <a:pt x="1552575" y="382523"/>
                    <a:pt x="1685925" y="323786"/>
                  </a:cubicBezTo>
                  <a:cubicBezTo>
                    <a:pt x="1819275" y="265049"/>
                    <a:pt x="1920875" y="1017524"/>
                    <a:pt x="2038350" y="1047686"/>
                  </a:cubicBezTo>
                  <a:cubicBezTo>
                    <a:pt x="2155825" y="1077848"/>
                    <a:pt x="2297113" y="526986"/>
                    <a:pt x="2390775" y="504761"/>
                  </a:cubicBezTo>
                  <a:cubicBezTo>
                    <a:pt x="2484437" y="482536"/>
                    <a:pt x="2528888" y="888936"/>
                    <a:pt x="2600325" y="914336"/>
                  </a:cubicBezTo>
                  <a:cubicBezTo>
                    <a:pt x="2671762" y="939736"/>
                    <a:pt x="2744788" y="671448"/>
                    <a:pt x="2819400" y="657161"/>
                  </a:cubicBezTo>
                  <a:cubicBezTo>
                    <a:pt x="2894012" y="642874"/>
                    <a:pt x="2968625" y="823849"/>
                    <a:pt x="3048000" y="828611"/>
                  </a:cubicBezTo>
                  <a:cubicBezTo>
                    <a:pt x="3127375" y="833373"/>
                    <a:pt x="3217863" y="687323"/>
                    <a:pt x="3295650" y="685736"/>
                  </a:cubicBezTo>
                  <a:cubicBezTo>
                    <a:pt x="3373437" y="684149"/>
                    <a:pt x="3433763" y="817499"/>
                    <a:pt x="3514725" y="819086"/>
                  </a:cubicBezTo>
                  <a:cubicBezTo>
                    <a:pt x="3595687" y="820673"/>
                    <a:pt x="3711575" y="703198"/>
                    <a:pt x="3781425" y="695261"/>
                  </a:cubicBezTo>
                  <a:cubicBezTo>
                    <a:pt x="3851275" y="687324"/>
                    <a:pt x="3870325" y="771461"/>
                    <a:pt x="3933825" y="771461"/>
                  </a:cubicBezTo>
                  <a:cubicBezTo>
                    <a:pt x="3997325" y="771461"/>
                    <a:pt x="4097338" y="690499"/>
                    <a:pt x="4162425" y="695261"/>
                  </a:cubicBezTo>
                  <a:cubicBezTo>
                    <a:pt x="4227512" y="700023"/>
                    <a:pt x="4260850" y="793686"/>
                    <a:pt x="4324350" y="800036"/>
                  </a:cubicBezTo>
                  <a:cubicBezTo>
                    <a:pt x="4387850" y="806386"/>
                    <a:pt x="4459288" y="742886"/>
                    <a:pt x="4543425" y="733361"/>
                  </a:cubicBezTo>
                  <a:cubicBezTo>
                    <a:pt x="4627563" y="723836"/>
                    <a:pt x="4728369" y="733361"/>
                    <a:pt x="4829175" y="742886"/>
                  </a:cubicBezTo>
                </a:path>
              </a:pathLst>
            </a:custGeom>
            <a:noFill/>
            <a:ln w="127000">
              <a:solidFill>
                <a:srgbClr val="C00000">
                  <a:alpha val="8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45584A5-E8BA-4866-81C5-33FEF8831CB1}"/>
                </a:ext>
              </a:extLst>
            </p:cNvPr>
            <p:cNvSpPr/>
            <p:nvPr/>
          </p:nvSpPr>
          <p:spPr>
            <a:xfrm rot="6668511">
              <a:off x="6800310" y="4539468"/>
              <a:ext cx="323107" cy="2036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D0604A-D3A1-40CB-A896-AFFA2BF14C70}"/>
              </a:ext>
            </a:extLst>
          </p:cNvPr>
          <p:cNvSpPr txBox="1"/>
          <p:nvPr/>
        </p:nvSpPr>
        <p:spPr>
          <a:xfrm>
            <a:off x="2987587" y="4365241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507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/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1447-A387-4EA5-BD6E-59A30E2F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B9416-E418-4A89-BACF-01917C36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4" y="227932"/>
            <a:ext cx="8605416" cy="2886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22749-CC94-4E06-89D4-6FB7AB7E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269" y="370322"/>
            <a:ext cx="3264061" cy="326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89D7B-4A9F-4F98-A74F-66C881668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4675"/>
            <a:ext cx="10839393" cy="337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93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624F4C54-7382-46D0-8151-7E401EF87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BADD5-94F4-4A31-ACA1-310CEE50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Should we bury our forests in the bottom of the ocean?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B669-A2A4-414C-9916-978A61AA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4A05D92-18D7-43DF-AE20-94A61EAC9514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D2F8-6BD1-4CA8-B43D-89ED6843A226}"/>
              </a:ext>
            </a:extLst>
          </p:cNvPr>
          <p:cNvSpPr txBox="1"/>
          <p:nvPr/>
        </p:nvSpPr>
        <p:spPr>
          <a:xfrm>
            <a:off x="647700" y="4905375"/>
            <a:ext cx="35468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Francisco J. Guerrero, PhD</a:t>
            </a:r>
          </a:p>
          <a:p>
            <a:r>
              <a:rPr lang="en-US" dirty="0"/>
              <a:t>College of Forestry</a:t>
            </a:r>
          </a:p>
          <a:p>
            <a:r>
              <a:rPr lang="en-US" dirty="0"/>
              <a:t>Oregon State University</a:t>
            </a:r>
          </a:p>
          <a:p>
            <a:r>
              <a:rPr lang="en-US" dirty="0"/>
              <a:t>@fjguerrerob</a:t>
            </a:r>
          </a:p>
          <a:p>
            <a:r>
              <a:rPr lang="en-US" dirty="0"/>
              <a:t>guerrero.Francisco.jose@gmail.com</a:t>
            </a:r>
          </a:p>
        </p:txBody>
      </p:sp>
    </p:spTree>
    <p:extLst>
      <p:ext uri="{BB962C8B-B14F-4D97-AF65-F5344CB8AC3E}">
        <p14:creationId xmlns:p14="http://schemas.microsoft.com/office/powerpoint/2010/main" val="288634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D90A2-27D2-4A1A-B0D9-0EF1183D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13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1818" y="274491"/>
            <a:ext cx="321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December,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98C64-5A90-4CF7-AABB-D8D04DAEC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66" y="996784"/>
            <a:ext cx="9840667" cy="559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02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z="3000" smtClean="0"/>
              <a:t>36</a:t>
            </a:fld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4449E-528D-475E-81E7-171610991D30}"/>
              </a:ext>
            </a:extLst>
          </p:cNvPr>
          <p:cNvSpPr txBox="1"/>
          <p:nvPr/>
        </p:nvSpPr>
        <p:spPr>
          <a:xfrm>
            <a:off x="712" y="6598364"/>
            <a:ext cx="13516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waterwellsofafrica.org</a:t>
            </a:r>
          </a:p>
        </p:txBody>
      </p:sp>
      <p:pic>
        <p:nvPicPr>
          <p:cNvPr id="5" name="Picture 2" descr="http://www.eluniversal.com.co/sites/default/files/201412/agua_en_santa_marta.jpg">
            <a:extLst>
              <a:ext uri="{FF2B5EF4-FFF2-40B4-BE49-F238E27FC236}">
                <a16:creationId xmlns:a16="http://schemas.microsoft.com/office/drawing/2014/main" id="{1AF51D62-2C3C-48E3-B203-EE7E3ACE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7" y="832744"/>
            <a:ext cx="11149566" cy="51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809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95DE8CB-C885-4EB2-A95E-7E2B33A5BBDC}"/>
              </a:ext>
            </a:extLst>
          </p:cNvPr>
          <p:cNvSpPr/>
          <p:nvPr/>
        </p:nvSpPr>
        <p:spPr>
          <a:xfrm>
            <a:off x="0" y="0"/>
            <a:ext cx="12191999" cy="13633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9D866-FED8-44F4-9EAB-2A79BB19F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" t="44499" r="75818" b="24625"/>
          <a:stretch/>
        </p:blipFill>
        <p:spPr>
          <a:xfrm>
            <a:off x="619432" y="1973026"/>
            <a:ext cx="2438400" cy="2276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2DEA5-4540-44C1-AD55-65EF89513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88" t="43594" r="30657" b="25362"/>
          <a:stretch/>
        </p:blipFill>
        <p:spPr>
          <a:xfrm>
            <a:off x="6479459" y="1973022"/>
            <a:ext cx="2536723" cy="2276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466C8-722A-4278-8D8E-64B287FD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144" t="8409" r="14957" b="12393"/>
          <a:stretch/>
        </p:blipFill>
        <p:spPr>
          <a:xfrm>
            <a:off x="9146477" y="1973022"/>
            <a:ext cx="2337604" cy="2276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756CF-DD29-40B3-87C5-9D22255A4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624" y="1967147"/>
            <a:ext cx="2341067" cy="2274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3015C9-5BD2-42A2-91AE-8E4B457E1141}"/>
              </a:ext>
            </a:extLst>
          </p:cNvPr>
          <p:cNvSpPr txBox="1"/>
          <p:nvPr/>
        </p:nvSpPr>
        <p:spPr>
          <a:xfrm>
            <a:off x="351827" y="145901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1961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725D5-20D0-4903-84B7-47C256279E28}"/>
              </a:ext>
            </a:extLst>
          </p:cNvPr>
          <p:cNvSpPr txBox="1"/>
          <p:nvPr/>
        </p:nvSpPr>
        <p:spPr>
          <a:xfrm>
            <a:off x="6438900" y="145363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2005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16846-75AB-48E1-BCA4-ACFA93025662}"/>
              </a:ext>
            </a:extLst>
          </p:cNvPr>
          <p:cNvSpPr txBox="1"/>
          <p:nvPr/>
        </p:nvSpPr>
        <p:spPr>
          <a:xfrm>
            <a:off x="489255" y="4283116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Fotografia</a:t>
            </a:r>
            <a:r>
              <a:rPr lang="en-US" sz="1400" dirty="0"/>
              <a:t> </a:t>
            </a:r>
            <a:r>
              <a:rPr lang="en-US" sz="1400" dirty="0" err="1"/>
              <a:t>aerea</a:t>
            </a:r>
            <a:r>
              <a:rPr lang="en-US" sz="1400" dirty="0"/>
              <a:t> (Esc. 1:50000)</a:t>
            </a:r>
          </a:p>
          <a:p>
            <a:r>
              <a:rPr lang="en-US" sz="1400" dirty="0" err="1"/>
              <a:t>Poligono</a:t>
            </a:r>
            <a:r>
              <a:rPr lang="en-US" sz="1400" dirty="0"/>
              <a:t> (Area: 6.25 km2)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78A7CC-3969-4B45-B35C-480726E9AB90}"/>
              </a:ext>
            </a:extLst>
          </p:cNvPr>
          <p:cNvSpPr txBox="1"/>
          <p:nvPr/>
        </p:nvSpPr>
        <p:spPr>
          <a:xfrm>
            <a:off x="3590273" y="3429000"/>
            <a:ext cx="923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Cobertura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boscosa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C327F9-0A28-4565-B931-D133B7162036}"/>
              </a:ext>
            </a:extLst>
          </p:cNvPr>
          <p:cNvCxnSpPr>
            <a:cxnSpLocks/>
          </p:cNvCxnSpPr>
          <p:nvPr/>
        </p:nvCxnSpPr>
        <p:spPr>
          <a:xfrm>
            <a:off x="6096000" y="1690688"/>
            <a:ext cx="0" cy="321151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DF1C23-0A5A-4B02-B027-D9C7CABED351}"/>
              </a:ext>
            </a:extLst>
          </p:cNvPr>
          <p:cNvSpPr txBox="1"/>
          <p:nvPr/>
        </p:nvSpPr>
        <p:spPr>
          <a:xfrm>
            <a:off x="193344" y="597472"/>
            <a:ext cx="10730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Cambios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cobertura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boscosa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Apartado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Uraba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Colombiano</a:t>
            </a:r>
            <a:r>
              <a:rPr lang="en-US" sz="2400" b="1" dirty="0">
                <a:solidFill>
                  <a:schemeClr val="bg1"/>
                </a:solidFill>
              </a:rPr>
              <a:t>) entre 1961 y 2005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4B873-7C7D-4F56-BFBA-9D459554CF7D}"/>
              </a:ext>
            </a:extLst>
          </p:cNvPr>
          <p:cNvSpPr/>
          <p:nvPr/>
        </p:nvSpPr>
        <p:spPr>
          <a:xfrm>
            <a:off x="489255" y="4882357"/>
            <a:ext cx="114621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Magdalena and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Atrato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rivers are by far the Colombian systems which contribute the highest P and N fluxes to the sea. Causes responsible for these high nutrient loads include massive sewage collection in cities and towns for NH4+ and PO4- 3, mainly in the Magdalena basin, and also due to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fertilization of banana plantations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lower course of the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Atrato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River. Many Colombian rivers, including the larger Magdalena, are affected by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deforestation and rapid changes in land use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thus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accelerating the transfer of particulate and dissolved organic and inorganic matter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from the river basins to the sea.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98D4AC-CCE5-48B8-9B35-B63738A2CA03}"/>
              </a:ext>
            </a:extLst>
          </p:cNvPr>
          <p:cNvSpPr txBox="1"/>
          <p:nvPr/>
        </p:nvSpPr>
        <p:spPr>
          <a:xfrm>
            <a:off x="9392078" y="3429000"/>
            <a:ext cx="923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Cobertura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boscosa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98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upload.wikimedia.org/wikipedia/commons/e/e2/Shower_hea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t="14090" r="22140" b="19931"/>
          <a:stretch/>
        </p:blipFill>
        <p:spPr bwMode="auto">
          <a:xfrm>
            <a:off x="6398166" y="1443789"/>
            <a:ext cx="5817897" cy="38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 descr="Tawina 2">
            <a:extLst>
              <a:ext uri="{FF2B5EF4-FFF2-40B4-BE49-F238E27FC236}">
                <a16:creationId xmlns:a16="http://schemas.microsoft.com/office/drawing/2014/main" id="{73ACA0A8-FDC2-41EF-9C98-CE0FE2C39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2" r="8024" b="17848"/>
          <a:stretch/>
        </p:blipFill>
        <p:spPr bwMode="auto">
          <a:xfrm>
            <a:off x="-1" y="1443789"/>
            <a:ext cx="6374083" cy="3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11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suburban neighborhood, us">
            <a:extLst>
              <a:ext uri="{FF2B5EF4-FFF2-40B4-BE49-F238E27FC236}">
                <a16:creationId xmlns:a16="http://schemas.microsoft.com/office/drawing/2014/main" id="{37B18365-46EF-4025-8C66-1B7D19C9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1" y="1042949"/>
            <a:ext cx="7170821" cy="47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house building US">
            <a:extLst>
              <a:ext uri="{FF2B5EF4-FFF2-40B4-BE49-F238E27FC236}">
                <a16:creationId xmlns:a16="http://schemas.microsoft.com/office/drawing/2014/main" id="{B40AF514-B08D-484A-ACF1-80865A855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" b="7422"/>
          <a:stretch/>
        </p:blipFill>
        <p:spPr bwMode="auto">
          <a:xfrm>
            <a:off x="7812507" y="1042949"/>
            <a:ext cx="3978442" cy="22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8ED354FE-3B6A-4199-8E8F-935555C0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07" y="3515698"/>
            <a:ext cx="3978443" cy="22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0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EEDFA-8A24-410B-970D-D80E8975E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4" t="17143" r="10874" b="18349"/>
          <a:stretch/>
        </p:blipFill>
        <p:spPr>
          <a:xfrm>
            <a:off x="252560" y="208994"/>
            <a:ext cx="5425440" cy="2660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E4D34-B6E6-4BFF-B68E-F48ED2AA5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6" t="16890" r="16220" b="10984"/>
          <a:stretch/>
        </p:blipFill>
        <p:spPr>
          <a:xfrm>
            <a:off x="5678000" y="0"/>
            <a:ext cx="606490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6FF51-AD6A-4359-9698-22BDBD164A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9" t="12191" r="7540" b="11110"/>
          <a:stretch/>
        </p:blipFill>
        <p:spPr>
          <a:xfrm>
            <a:off x="5873332" y="3429000"/>
            <a:ext cx="5869577" cy="32200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311A80-6C4D-4E6B-BA5C-D2888E149B48}"/>
              </a:ext>
            </a:extLst>
          </p:cNvPr>
          <p:cNvCxnSpPr/>
          <p:nvPr/>
        </p:nvCxnSpPr>
        <p:spPr>
          <a:xfrm>
            <a:off x="6217918" y="4389118"/>
            <a:ext cx="537318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6F0EDC-6B92-49E6-A547-E5335ED1032B}"/>
              </a:ext>
            </a:extLst>
          </p:cNvPr>
          <p:cNvCxnSpPr>
            <a:cxnSpLocks/>
          </p:cNvCxnSpPr>
          <p:nvPr/>
        </p:nvCxnSpPr>
        <p:spPr>
          <a:xfrm>
            <a:off x="6217918" y="4654731"/>
            <a:ext cx="43891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A68663-092D-413D-A876-4952F1EB1ADD}"/>
              </a:ext>
            </a:extLst>
          </p:cNvPr>
          <p:cNvCxnSpPr>
            <a:cxnSpLocks/>
          </p:cNvCxnSpPr>
          <p:nvPr/>
        </p:nvCxnSpPr>
        <p:spPr>
          <a:xfrm>
            <a:off x="6217918" y="5347063"/>
            <a:ext cx="507709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631BB2-FDA3-4151-A29F-4B5C5C7CE184}"/>
              </a:ext>
            </a:extLst>
          </p:cNvPr>
          <p:cNvCxnSpPr>
            <a:cxnSpLocks/>
          </p:cNvCxnSpPr>
          <p:nvPr/>
        </p:nvCxnSpPr>
        <p:spPr>
          <a:xfrm>
            <a:off x="7606935" y="5595258"/>
            <a:ext cx="398417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7E79E8-9066-4A06-BA0C-F3E5E5E4575F}"/>
              </a:ext>
            </a:extLst>
          </p:cNvPr>
          <p:cNvCxnSpPr>
            <a:cxnSpLocks/>
          </p:cNvCxnSpPr>
          <p:nvPr/>
        </p:nvCxnSpPr>
        <p:spPr>
          <a:xfrm>
            <a:off x="6217918" y="6078584"/>
            <a:ext cx="165463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7F6AB-8185-4743-BDA8-D6D01A7DE4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20" t="12711" r="57243" b="5196"/>
          <a:stretch/>
        </p:blipFill>
        <p:spPr>
          <a:xfrm>
            <a:off x="411201" y="2817342"/>
            <a:ext cx="5169133" cy="38066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08B5BD-ADC8-4569-B873-7AEA212C6A34}"/>
              </a:ext>
            </a:extLst>
          </p:cNvPr>
          <p:cNvCxnSpPr>
            <a:cxnSpLocks/>
          </p:cNvCxnSpPr>
          <p:nvPr/>
        </p:nvCxnSpPr>
        <p:spPr>
          <a:xfrm>
            <a:off x="553451" y="1383634"/>
            <a:ext cx="13234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E9644-3376-484B-B131-24006D9B8F44}"/>
              </a:ext>
            </a:extLst>
          </p:cNvPr>
          <p:cNvCxnSpPr>
            <a:cxnSpLocks/>
          </p:cNvCxnSpPr>
          <p:nvPr/>
        </p:nvCxnSpPr>
        <p:spPr>
          <a:xfrm>
            <a:off x="8446080" y="778046"/>
            <a:ext cx="21609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52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E2476-FFD4-4617-B20B-2DD12639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40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B5976E-4A1B-4A1A-A7CF-83E58B456B0E}"/>
              </a:ext>
            </a:extLst>
          </p:cNvPr>
          <p:cNvGrpSpPr/>
          <p:nvPr/>
        </p:nvGrpSpPr>
        <p:grpSpPr>
          <a:xfrm>
            <a:off x="2409092" y="136525"/>
            <a:ext cx="6945924" cy="6219825"/>
            <a:chOff x="2409092" y="136525"/>
            <a:chExt cx="6945924" cy="62198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7F3EA6-31DD-4E79-B1A5-96B1732DBD76}"/>
                </a:ext>
              </a:extLst>
            </p:cNvPr>
            <p:cNvSpPr/>
            <p:nvPr/>
          </p:nvSpPr>
          <p:spPr>
            <a:xfrm rot="5400000">
              <a:off x="1037492" y="1511788"/>
              <a:ext cx="6216162" cy="3472962"/>
            </a:xfrm>
            <a:prstGeom prst="rect">
              <a:avLst/>
            </a:prstGeom>
            <a:gradFill flip="none" rotWithShape="1">
              <a:gsLst>
                <a:gs pos="5000">
                  <a:srgbClr val="960000">
                    <a:shade val="30000"/>
                    <a:satMod val="115000"/>
                  </a:srgbClr>
                </a:gs>
                <a:gs pos="35000">
                  <a:schemeClr val="bg1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2F3094-ED18-43E9-A878-406A18DC1279}"/>
                </a:ext>
              </a:extLst>
            </p:cNvPr>
            <p:cNvSpPr/>
            <p:nvPr/>
          </p:nvSpPr>
          <p:spPr>
            <a:xfrm rot="16200000">
              <a:off x="4510454" y="1508125"/>
              <a:ext cx="6216162" cy="3472962"/>
            </a:xfrm>
            <a:prstGeom prst="rect">
              <a:avLst/>
            </a:prstGeom>
            <a:gradFill flip="none" rotWithShape="1">
              <a:gsLst>
                <a:gs pos="5000">
                  <a:srgbClr val="960000">
                    <a:shade val="30000"/>
                    <a:satMod val="115000"/>
                  </a:srgbClr>
                </a:gs>
                <a:gs pos="35000">
                  <a:schemeClr val="bg1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3A5A6-34FA-4169-9637-A345A8E8A5F3}"/>
              </a:ext>
            </a:extLst>
          </p:cNvPr>
          <p:cNvSpPr/>
          <p:nvPr/>
        </p:nvSpPr>
        <p:spPr>
          <a:xfrm>
            <a:off x="2429435" y="3278490"/>
            <a:ext cx="5934636" cy="3041628"/>
          </a:xfrm>
          <a:custGeom>
            <a:avLst/>
            <a:gdLst>
              <a:gd name="connsiteX0" fmla="*/ 0 w 5934636"/>
              <a:gd name="connsiteY0" fmla="*/ 3032663 h 3041628"/>
              <a:gd name="connsiteX1" fmla="*/ 1936377 w 5934636"/>
              <a:gd name="connsiteY1" fmla="*/ 2360310 h 3041628"/>
              <a:gd name="connsiteX2" fmla="*/ 2752165 w 5934636"/>
              <a:gd name="connsiteY2" fmla="*/ 1320404 h 3041628"/>
              <a:gd name="connsiteX3" fmla="*/ 3343836 w 5934636"/>
              <a:gd name="connsiteY3" fmla="*/ 29486 h 3041628"/>
              <a:gd name="connsiteX4" fmla="*/ 3657600 w 5934636"/>
              <a:gd name="connsiteY4" fmla="*/ 504616 h 3041628"/>
              <a:gd name="connsiteX5" fmla="*/ 3890683 w 5934636"/>
              <a:gd name="connsiteY5" fmla="*/ 1508663 h 3041628"/>
              <a:gd name="connsiteX6" fmla="*/ 4392706 w 5934636"/>
              <a:gd name="connsiteY6" fmla="*/ 2476851 h 3041628"/>
              <a:gd name="connsiteX7" fmla="*/ 5934636 w 5934636"/>
              <a:gd name="connsiteY7" fmla="*/ 3041628 h 304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34636" h="3041628">
                <a:moveTo>
                  <a:pt x="0" y="3032663"/>
                </a:moveTo>
                <a:cubicBezTo>
                  <a:pt x="738841" y="2839174"/>
                  <a:pt x="1477683" y="2645686"/>
                  <a:pt x="1936377" y="2360310"/>
                </a:cubicBezTo>
                <a:cubicBezTo>
                  <a:pt x="2395071" y="2074934"/>
                  <a:pt x="2517589" y="1708875"/>
                  <a:pt x="2752165" y="1320404"/>
                </a:cubicBezTo>
                <a:cubicBezTo>
                  <a:pt x="2986741" y="931933"/>
                  <a:pt x="3192930" y="165451"/>
                  <a:pt x="3343836" y="29486"/>
                </a:cubicBezTo>
                <a:cubicBezTo>
                  <a:pt x="3494742" y="-106479"/>
                  <a:pt x="3566459" y="258086"/>
                  <a:pt x="3657600" y="504616"/>
                </a:cubicBezTo>
                <a:cubicBezTo>
                  <a:pt x="3748741" y="751146"/>
                  <a:pt x="3768165" y="1179957"/>
                  <a:pt x="3890683" y="1508663"/>
                </a:cubicBezTo>
                <a:cubicBezTo>
                  <a:pt x="4013201" y="1837369"/>
                  <a:pt x="4052047" y="2221357"/>
                  <a:pt x="4392706" y="2476851"/>
                </a:cubicBezTo>
                <a:cubicBezTo>
                  <a:pt x="4733365" y="2732345"/>
                  <a:pt x="5334000" y="2886986"/>
                  <a:pt x="5934636" y="30416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15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E2476-FFD4-4617-B20B-2DD12639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41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3FA31-616A-4E8A-A9A3-8938D4998D5C}"/>
              </a:ext>
            </a:extLst>
          </p:cNvPr>
          <p:cNvGrpSpPr/>
          <p:nvPr/>
        </p:nvGrpSpPr>
        <p:grpSpPr>
          <a:xfrm>
            <a:off x="2429434" y="3278490"/>
            <a:ext cx="5934638" cy="3041628"/>
            <a:chOff x="2429434" y="3278490"/>
            <a:chExt cx="5934638" cy="304162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70F950-C201-49F0-8BAA-168D82370925}"/>
                </a:ext>
              </a:extLst>
            </p:cNvPr>
            <p:cNvSpPr/>
            <p:nvPr/>
          </p:nvSpPr>
          <p:spPr>
            <a:xfrm rot="16200000">
              <a:off x="5611861" y="3567907"/>
              <a:ext cx="3022405" cy="2482017"/>
            </a:xfrm>
            <a:custGeom>
              <a:avLst/>
              <a:gdLst>
                <a:gd name="connsiteX0" fmla="*/ 3022405 w 3022405"/>
                <a:gd name="connsiteY0" fmla="*/ 0 h 2482017"/>
                <a:gd name="connsiteX1" fmla="*/ 3011847 w 3022405"/>
                <a:gd name="connsiteY1" fmla="*/ 12501 h 2482017"/>
                <a:gd name="connsiteX2" fmla="*/ 2537012 w 3022405"/>
                <a:gd name="connsiteY2" fmla="*/ 204981 h 2482017"/>
                <a:gd name="connsiteX3" fmla="*/ 1532965 w 3022405"/>
                <a:gd name="connsiteY3" fmla="*/ 438064 h 2482017"/>
                <a:gd name="connsiteX4" fmla="*/ 564777 w 3022405"/>
                <a:gd name="connsiteY4" fmla="*/ 940087 h 2482017"/>
                <a:gd name="connsiteX5" fmla="*/ 0 w 3022405"/>
                <a:gd name="connsiteY5" fmla="*/ 2482017 h 2482017"/>
                <a:gd name="connsiteX6" fmla="*/ 3750 w 3022405"/>
                <a:gd name="connsiteY6" fmla="*/ 0 h 2482017"/>
                <a:gd name="connsiteX7" fmla="*/ 3022405 w 3022405"/>
                <a:gd name="connsiteY7" fmla="*/ 0 h 248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2405" h="2482017">
                  <a:moveTo>
                    <a:pt x="3022405" y="0"/>
                  </a:moveTo>
                  <a:lnTo>
                    <a:pt x="3011847" y="12501"/>
                  </a:lnTo>
                  <a:cubicBezTo>
                    <a:pt x="2931781" y="88843"/>
                    <a:pt x="2706502" y="142322"/>
                    <a:pt x="2537012" y="204981"/>
                  </a:cubicBezTo>
                  <a:cubicBezTo>
                    <a:pt x="2290482" y="296122"/>
                    <a:pt x="1861671" y="315546"/>
                    <a:pt x="1532965" y="438064"/>
                  </a:cubicBezTo>
                  <a:cubicBezTo>
                    <a:pt x="1204259" y="560582"/>
                    <a:pt x="820271" y="599428"/>
                    <a:pt x="564777" y="940087"/>
                  </a:cubicBezTo>
                  <a:cubicBezTo>
                    <a:pt x="309283" y="1280746"/>
                    <a:pt x="154642" y="1881381"/>
                    <a:pt x="0" y="2482017"/>
                  </a:cubicBezTo>
                  <a:lnTo>
                    <a:pt x="3750" y="0"/>
                  </a:lnTo>
                  <a:lnTo>
                    <a:pt x="3022405" y="0"/>
                  </a:lnTo>
                  <a:close/>
                </a:path>
              </a:pathLst>
            </a:custGeom>
            <a:gradFill flip="none" rotWithShape="1">
              <a:gsLst>
                <a:gs pos="5000">
                  <a:srgbClr val="960000">
                    <a:shade val="30000"/>
                    <a:satMod val="115000"/>
                  </a:srgbClr>
                </a:gs>
                <a:gs pos="35000">
                  <a:schemeClr val="bg1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92F3F7-E55C-4290-8CA8-CCB185B0ABB2}"/>
                </a:ext>
              </a:extLst>
            </p:cNvPr>
            <p:cNvSpPr/>
            <p:nvPr/>
          </p:nvSpPr>
          <p:spPr>
            <a:xfrm rot="5400000">
              <a:off x="2636804" y="3071120"/>
              <a:ext cx="3037880" cy="3452619"/>
            </a:xfrm>
            <a:custGeom>
              <a:avLst/>
              <a:gdLst>
                <a:gd name="connsiteX0" fmla="*/ 754 w 3037880"/>
                <a:gd name="connsiteY0" fmla="*/ 55713 h 3452619"/>
                <a:gd name="connsiteX1" fmla="*/ 11698 w 3037880"/>
                <a:gd name="connsiteY1" fmla="*/ 8911 h 3452619"/>
                <a:gd name="connsiteX2" fmla="*/ 19224 w 3037880"/>
                <a:gd name="connsiteY2" fmla="*/ 0 h 3452619"/>
                <a:gd name="connsiteX3" fmla="*/ 3037880 w 3037880"/>
                <a:gd name="connsiteY3" fmla="*/ 0 h 3452619"/>
                <a:gd name="connsiteX4" fmla="*/ 3032664 w 3037880"/>
                <a:gd name="connsiteY4" fmla="*/ 3452619 h 3452619"/>
                <a:gd name="connsiteX5" fmla="*/ 2360311 w 3037880"/>
                <a:gd name="connsiteY5" fmla="*/ 1516242 h 3452619"/>
                <a:gd name="connsiteX6" fmla="*/ 1320405 w 3037880"/>
                <a:gd name="connsiteY6" fmla="*/ 700454 h 3452619"/>
                <a:gd name="connsiteX7" fmla="*/ 29487 w 3037880"/>
                <a:gd name="connsiteY7" fmla="*/ 108783 h 3452619"/>
                <a:gd name="connsiteX8" fmla="*/ 754 w 3037880"/>
                <a:gd name="connsiteY8" fmla="*/ 55713 h 345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7880" h="3452619">
                  <a:moveTo>
                    <a:pt x="754" y="55713"/>
                  </a:moveTo>
                  <a:cubicBezTo>
                    <a:pt x="-1808" y="39132"/>
                    <a:pt x="2243" y="23595"/>
                    <a:pt x="11698" y="8911"/>
                  </a:cubicBezTo>
                  <a:lnTo>
                    <a:pt x="19224" y="0"/>
                  </a:lnTo>
                  <a:lnTo>
                    <a:pt x="3037880" y="0"/>
                  </a:lnTo>
                  <a:lnTo>
                    <a:pt x="3032664" y="3452619"/>
                  </a:lnTo>
                  <a:cubicBezTo>
                    <a:pt x="2839175" y="2713778"/>
                    <a:pt x="2645687" y="1974936"/>
                    <a:pt x="2360311" y="1516242"/>
                  </a:cubicBezTo>
                  <a:cubicBezTo>
                    <a:pt x="2074935" y="1057548"/>
                    <a:pt x="1708876" y="935030"/>
                    <a:pt x="1320405" y="700454"/>
                  </a:cubicBezTo>
                  <a:cubicBezTo>
                    <a:pt x="931934" y="465878"/>
                    <a:pt x="165452" y="259689"/>
                    <a:pt x="29487" y="108783"/>
                  </a:cubicBezTo>
                  <a:cubicBezTo>
                    <a:pt x="12492" y="89920"/>
                    <a:pt x="3317" y="72294"/>
                    <a:pt x="754" y="55713"/>
                  </a:cubicBezTo>
                  <a:close/>
                </a:path>
              </a:pathLst>
            </a:custGeom>
            <a:gradFill flip="none" rotWithShape="1">
              <a:gsLst>
                <a:gs pos="5000">
                  <a:srgbClr val="960000">
                    <a:shade val="30000"/>
                    <a:satMod val="115000"/>
                  </a:srgbClr>
                </a:gs>
                <a:gs pos="35000">
                  <a:schemeClr val="bg1"/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867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9CAECB-F3E3-4625-853B-E01F56B07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299831"/>
              </p:ext>
            </p:extLst>
          </p:nvPr>
        </p:nvGraphicFramePr>
        <p:xfrm>
          <a:off x="2618404" y="244266"/>
          <a:ext cx="6359978" cy="6123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E2476-FFD4-4617-B20B-2DD12639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A7FAE7-5834-4DC1-A501-772B467213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4629" y="1038835"/>
            <a:ext cx="1632856" cy="1632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76A6F1-DD3F-4B26-9E72-12B3C1F4469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314" r="91830">
                        <a14:foregroundMark x1="8987" y1="62041" x2="6373" y2="76122"/>
                        <a14:foregroundMark x1="6373" y1="76122" x2="10784" y2="63878"/>
                        <a14:foregroundMark x1="10784" y1="63878" x2="9477" y2="62449"/>
                        <a14:foregroundMark x1="88562" y1="34082" x2="88889" y2="42653"/>
                        <a14:foregroundMark x1="91667" y1="34898" x2="91830" y2="346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3052" y="2463453"/>
            <a:ext cx="97303" cy="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0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E11CD1-C017-4E35-84E2-3399E82C8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8" t="522" r="2917" b="16936"/>
          <a:stretch/>
        </p:blipFill>
        <p:spPr>
          <a:xfrm>
            <a:off x="2210427" y="991499"/>
            <a:ext cx="8017451" cy="4686743"/>
          </a:xfrm>
          <a:prstGeom prst="ellipse">
            <a:avLst/>
          </a:prstGeom>
        </p:spPr>
      </p:pic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31D44D74-F1DF-480F-8A95-0A04CB7FBBC7}"/>
              </a:ext>
            </a:extLst>
          </p:cNvPr>
          <p:cNvSpPr/>
          <p:nvPr/>
        </p:nvSpPr>
        <p:spPr>
          <a:xfrm flipH="1">
            <a:off x="3555843" y="5651617"/>
            <a:ext cx="4612833" cy="771043"/>
          </a:xfrm>
          <a:prstGeom prst="curvedUpArrow">
            <a:avLst>
              <a:gd name="adj1" fmla="val 50000"/>
              <a:gd name="adj2" fmla="val 91372"/>
              <a:gd name="adj3" fmla="val 2807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E340B6B8-1444-478E-AD78-AC6D4BEFF1B4}"/>
              </a:ext>
            </a:extLst>
          </p:cNvPr>
          <p:cNvSpPr/>
          <p:nvPr/>
        </p:nvSpPr>
        <p:spPr>
          <a:xfrm rot="17311802">
            <a:off x="2915280" y="1167234"/>
            <a:ext cx="732500" cy="1643191"/>
          </a:xfrm>
          <a:prstGeom prst="curved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861C5E3-8E78-43FB-A33C-8862523A8A63}"/>
              </a:ext>
            </a:extLst>
          </p:cNvPr>
          <p:cNvSpPr/>
          <p:nvPr/>
        </p:nvSpPr>
        <p:spPr>
          <a:xfrm>
            <a:off x="4334680" y="1819218"/>
            <a:ext cx="423185" cy="3468756"/>
          </a:xfrm>
          <a:prstGeom prst="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41000">
                <a:schemeClr val="accent2">
                  <a:lumMod val="75000"/>
                </a:schemeClr>
              </a:gs>
              <a:gs pos="57000">
                <a:schemeClr val="accent4">
                  <a:lumMod val="60000"/>
                  <a:lumOff val="40000"/>
                </a:schemeClr>
              </a:gs>
              <a:gs pos="22000">
                <a:srgbClr val="C00000">
                  <a:shade val="67500"/>
                  <a:satMod val="115000"/>
                </a:srgbClr>
              </a:gs>
              <a:gs pos="92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CF6FB-95A7-497A-85D8-20B0710EC3DB}"/>
              </a:ext>
            </a:extLst>
          </p:cNvPr>
          <p:cNvSpPr txBox="1"/>
          <p:nvPr/>
        </p:nvSpPr>
        <p:spPr>
          <a:xfrm>
            <a:off x="2142325" y="4636632"/>
            <a:ext cx="864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Bedrock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71185-4B2B-4BEF-8648-86954CB902F5}"/>
              </a:ext>
            </a:extLst>
          </p:cNvPr>
          <p:cNvSpPr txBox="1"/>
          <p:nvPr/>
        </p:nvSpPr>
        <p:spPr>
          <a:xfrm>
            <a:off x="2404531" y="12392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C761F-C6C5-49C6-ADAA-967640EAB7EF}"/>
              </a:ext>
            </a:extLst>
          </p:cNvPr>
          <p:cNvSpPr txBox="1"/>
          <p:nvPr/>
        </p:nvSpPr>
        <p:spPr>
          <a:xfrm>
            <a:off x="3965615" y="1344048"/>
            <a:ext cx="1209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Atmosphere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245F0-C546-4D56-96F5-AC8645449EE1}"/>
              </a:ext>
            </a:extLst>
          </p:cNvPr>
          <p:cNvSpPr txBox="1"/>
          <p:nvPr/>
        </p:nvSpPr>
        <p:spPr>
          <a:xfrm>
            <a:off x="4636438" y="2050128"/>
            <a:ext cx="1042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Burning</a:t>
            </a:r>
          </a:p>
          <a:p>
            <a:r>
              <a:rPr lang="en-US" sz="1600" i="1" dirty="0">
                <a:solidFill>
                  <a:srgbClr val="C00000"/>
                </a:solidFill>
              </a:rPr>
              <a:t>fossil fuels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A2450-20C0-43ED-9E6F-E4A2E469DE10}"/>
              </a:ext>
            </a:extLst>
          </p:cNvPr>
          <p:cNvSpPr txBox="1"/>
          <p:nvPr/>
        </p:nvSpPr>
        <p:spPr>
          <a:xfrm>
            <a:off x="7255842" y="5103661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Deposition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41C9F-8883-49F5-A1C9-92810C6A19ED}"/>
              </a:ext>
            </a:extLst>
          </p:cNvPr>
          <p:cNvSpPr txBox="1"/>
          <p:nvPr/>
        </p:nvSpPr>
        <p:spPr>
          <a:xfrm>
            <a:off x="3126235" y="5451715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Uplift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C221F6-630C-49EF-B8DD-6F630F21C651}"/>
              </a:ext>
            </a:extLst>
          </p:cNvPr>
          <p:cNvSpPr txBox="1"/>
          <p:nvPr/>
        </p:nvSpPr>
        <p:spPr>
          <a:xfrm>
            <a:off x="5280036" y="6085679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4CCE9-2621-407A-B8C4-E34343D567D7}"/>
              </a:ext>
            </a:extLst>
          </p:cNvPr>
          <p:cNvSpPr txBox="1"/>
          <p:nvPr/>
        </p:nvSpPr>
        <p:spPr>
          <a:xfrm>
            <a:off x="8168676" y="5399164"/>
            <a:ext cx="976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Sediment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7ABFF02A-CEB9-48CD-B834-7862B50D6E84}"/>
              </a:ext>
            </a:extLst>
          </p:cNvPr>
          <p:cNvSpPr/>
          <p:nvPr/>
        </p:nvSpPr>
        <p:spPr>
          <a:xfrm rot="5400000">
            <a:off x="1807641" y="1860139"/>
            <a:ext cx="269686" cy="839185"/>
          </a:xfrm>
          <a:prstGeom prst="upArrow">
            <a:avLst>
              <a:gd name="adj1" fmla="val 100000"/>
              <a:gd name="adj2" fmla="val 4186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Years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C8F3B907-9990-4F8C-8A7A-9C6FF5847EF0}"/>
              </a:ext>
            </a:extLst>
          </p:cNvPr>
          <p:cNvSpPr/>
          <p:nvPr/>
        </p:nvSpPr>
        <p:spPr>
          <a:xfrm rot="16200000">
            <a:off x="9010062" y="5204592"/>
            <a:ext cx="269686" cy="1665092"/>
          </a:xfrm>
          <a:prstGeom prst="upArrow">
            <a:avLst>
              <a:gd name="adj1" fmla="val 100000"/>
              <a:gd name="adj2" fmla="val 41866"/>
            </a:avLst>
          </a:prstGeom>
          <a:solidFill>
            <a:srgbClr val="C55A1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Millions of Years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DAF666-B525-4D4B-A6BB-A13206D75347}"/>
              </a:ext>
            </a:extLst>
          </p:cNvPr>
          <p:cNvSpPr txBox="1"/>
          <p:nvPr/>
        </p:nvSpPr>
        <p:spPr>
          <a:xfrm rot="18946768">
            <a:off x="7436181" y="577369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Carbon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4C0CBFF9-DD89-49E5-96A2-EA23FFF1C7F0}"/>
              </a:ext>
            </a:extLst>
          </p:cNvPr>
          <p:cNvSpPr/>
          <p:nvPr/>
        </p:nvSpPr>
        <p:spPr>
          <a:xfrm rot="10800000" flipH="1">
            <a:off x="4755387" y="4296466"/>
            <a:ext cx="3714356" cy="914143"/>
          </a:xfrm>
          <a:prstGeom prst="curvedUpArrow">
            <a:avLst>
              <a:gd name="adj1" fmla="val 40551"/>
              <a:gd name="adj2" fmla="val 62257"/>
              <a:gd name="adj3" fmla="val 232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4F0F5B-392D-4EFE-8E00-058DA16AB445}"/>
              </a:ext>
            </a:extLst>
          </p:cNvPr>
          <p:cNvSpPr txBox="1"/>
          <p:nvPr/>
        </p:nvSpPr>
        <p:spPr>
          <a:xfrm>
            <a:off x="4251246" y="5218298"/>
            <a:ext cx="23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Rock erosion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B05990DE-773A-4D12-847C-3E13E57188B0}"/>
              </a:ext>
            </a:extLst>
          </p:cNvPr>
          <p:cNvSpPr/>
          <p:nvPr/>
        </p:nvSpPr>
        <p:spPr>
          <a:xfrm rot="6045756" flipV="1">
            <a:off x="3219553" y="2916562"/>
            <a:ext cx="725579" cy="1584144"/>
          </a:xfrm>
          <a:prstGeom prst="curved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EBAF9-8DE5-47DA-9A4A-2816D9D83087}"/>
              </a:ext>
            </a:extLst>
          </p:cNvPr>
          <p:cNvSpPr txBox="1"/>
          <p:nvPr/>
        </p:nvSpPr>
        <p:spPr>
          <a:xfrm>
            <a:off x="3062005" y="4006633"/>
            <a:ext cx="1126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F713B-CBD7-43BC-BB49-AB971717EDA7}"/>
              </a:ext>
            </a:extLst>
          </p:cNvPr>
          <p:cNvSpPr txBox="1"/>
          <p:nvPr/>
        </p:nvSpPr>
        <p:spPr>
          <a:xfrm>
            <a:off x="3625013" y="311162"/>
            <a:ext cx="5265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Global Bio-Geochemical Cycle of Carbon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B93B8-37DE-41BF-A7DE-73EDE00CB1C5}"/>
              </a:ext>
            </a:extLst>
          </p:cNvPr>
          <p:cNvSpPr txBox="1"/>
          <p:nvPr/>
        </p:nvSpPr>
        <p:spPr>
          <a:xfrm>
            <a:off x="9644362" y="4467355"/>
            <a:ext cx="1327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Lakes/Oceans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9E583-B728-43D9-A89B-F40A54DBCAF7}"/>
              </a:ext>
            </a:extLst>
          </p:cNvPr>
          <p:cNvSpPr txBox="1"/>
          <p:nvPr/>
        </p:nvSpPr>
        <p:spPr>
          <a:xfrm>
            <a:off x="1514385" y="2770256"/>
            <a:ext cx="78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Forests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2AD378-2F48-4953-8F5D-B38A1D0A44C1}"/>
              </a:ext>
            </a:extLst>
          </p:cNvPr>
          <p:cNvSpPr txBox="1"/>
          <p:nvPr/>
        </p:nvSpPr>
        <p:spPr>
          <a:xfrm>
            <a:off x="1683436" y="335826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Soils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087BB-D650-4A9D-9ACE-B7820676212E}"/>
              </a:ext>
            </a:extLst>
          </p:cNvPr>
          <p:cNvSpPr txBox="1"/>
          <p:nvPr/>
        </p:nvSpPr>
        <p:spPr>
          <a:xfrm>
            <a:off x="2963271" y="299130"/>
            <a:ext cx="651492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Terrestrial-aquatic carbon fluxes in forested watersheds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BC5F75-E981-4ABD-A7F6-BABECAD692E6}"/>
              </a:ext>
            </a:extLst>
          </p:cNvPr>
          <p:cNvSpPr txBox="1"/>
          <p:nvPr/>
        </p:nvSpPr>
        <p:spPr>
          <a:xfrm>
            <a:off x="5424445" y="3971852"/>
            <a:ext cx="685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Rivers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3B5E5E-D32C-4473-A910-3E5D2FD1EF7C}"/>
              </a:ext>
            </a:extLst>
          </p:cNvPr>
          <p:cNvSpPr/>
          <p:nvPr/>
        </p:nvSpPr>
        <p:spPr>
          <a:xfrm>
            <a:off x="314826" y="730017"/>
            <a:ext cx="11562348" cy="58288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92B96F9A-60DF-4864-A87F-B72827736B71}"/>
              </a:ext>
            </a:extLst>
          </p:cNvPr>
          <p:cNvSpPr/>
          <p:nvPr/>
        </p:nvSpPr>
        <p:spPr>
          <a:xfrm rot="16200000" flipH="1" flipV="1">
            <a:off x="6638392" y="4447369"/>
            <a:ext cx="642963" cy="883519"/>
          </a:xfrm>
          <a:prstGeom prst="bentArrow">
            <a:avLst>
              <a:gd name="adj1" fmla="val 29588"/>
              <a:gd name="adj2" fmla="val 20986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7B6688-7BB0-462C-884A-4AD9F1F59CBE}"/>
              </a:ext>
            </a:extLst>
          </p:cNvPr>
          <p:cNvGrpSpPr/>
          <p:nvPr/>
        </p:nvGrpSpPr>
        <p:grpSpPr>
          <a:xfrm>
            <a:off x="4450894" y="3402601"/>
            <a:ext cx="2301209" cy="879364"/>
            <a:chOff x="4450894" y="3402601"/>
            <a:chExt cx="2301209" cy="8793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20BDC7-4306-461A-83FF-01AD2CFB01B6}"/>
                </a:ext>
              </a:extLst>
            </p:cNvPr>
            <p:cNvSpPr txBox="1"/>
            <p:nvPr/>
          </p:nvSpPr>
          <p:spPr>
            <a:xfrm>
              <a:off x="4450894" y="3402601"/>
              <a:ext cx="23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Plant &amp; soil erosion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FD66FEE-2B82-4BE0-BFF3-870E9A8E5F7A}"/>
                </a:ext>
              </a:extLst>
            </p:cNvPr>
            <p:cNvGrpSpPr/>
            <p:nvPr/>
          </p:nvGrpSpPr>
          <p:grpSpPr>
            <a:xfrm>
              <a:off x="4710788" y="3657503"/>
              <a:ext cx="1698774" cy="624462"/>
              <a:chOff x="5056188" y="3572014"/>
              <a:chExt cx="1698774" cy="624462"/>
            </a:xfrm>
          </p:grpSpPr>
          <p:sp>
            <p:nvSpPr>
              <p:cNvPr id="7" name="Arrow: Bent 6">
                <a:extLst>
                  <a:ext uri="{FF2B5EF4-FFF2-40B4-BE49-F238E27FC236}">
                    <a16:creationId xmlns:a16="http://schemas.microsoft.com/office/drawing/2014/main" id="{A41727B8-676A-4932-9DE7-CD0531478700}"/>
                  </a:ext>
                </a:extLst>
              </p:cNvPr>
              <p:cNvSpPr/>
              <p:nvPr/>
            </p:nvSpPr>
            <p:spPr>
              <a:xfrm rot="16200000" flipH="1" flipV="1">
                <a:off x="5637794" y="3079307"/>
                <a:ext cx="584774" cy="1649563"/>
              </a:xfrm>
              <a:prstGeom prst="bentArrow">
                <a:avLst>
                  <a:gd name="adj1" fmla="val 35275"/>
                  <a:gd name="adj2" fmla="val 25000"/>
                  <a:gd name="adj3" fmla="val 25000"/>
                  <a:gd name="adj4" fmla="val 75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DB24F8-B783-4EC3-AD47-3F5FD4A76CEB}"/>
                  </a:ext>
                </a:extLst>
              </p:cNvPr>
              <p:cNvSpPr txBox="1"/>
              <p:nvPr/>
            </p:nvSpPr>
            <p:spPr>
              <a:xfrm>
                <a:off x="5056188" y="3572014"/>
                <a:ext cx="713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Carbon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0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34" grpId="0" animBg="1"/>
      <p:bldP spid="35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860EDB-01D2-0991-184F-C55D584C838C}"/>
              </a:ext>
            </a:extLst>
          </p:cNvPr>
          <p:cNvSpPr/>
          <p:nvPr/>
        </p:nvSpPr>
        <p:spPr>
          <a:xfrm>
            <a:off x="488302" y="236376"/>
            <a:ext cx="11356526" cy="6522097"/>
          </a:xfrm>
          <a:prstGeom prst="roundRect">
            <a:avLst>
              <a:gd name="adj" fmla="val 96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11CD1-C017-4E35-84E2-3399E82C8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8" t="522" r="2917" b="16936"/>
          <a:stretch/>
        </p:blipFill>
        <p:spPr>
          <a:xfrm>
            <a:off x="2210427" y="991499"/>
            <a:ext cx="8017451" cy="4686743"/>
          </a:xfrm>
          <a:prstGeom prst="ellipse">
            <a:avLst/>
          </a:prstGeom>
        </p:spPr>
      </p:pic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31D44D74-F1DF-480F-8A95-0A04CB7FBBC7}"/>
              </a:ext>
            </a:extLst>
          </p:cNvPr>
          <p:cNvSpPr/>
          <p:nvPr/>
        </p:nvSpPr>
        <p:spPr>
          <a:xfrm flipH="1">
            <a:off x="3555843" y="5651617"/>
            <a:ext cx="4612833" cy="771043"/>
          </a:xfrm>
          <a:prstGeom prst="curvedUpArrow">
            <a:avLst>
              <a:gd name="adj1" fmla="val 50000"/>
              <a:gd name="adj2" fmla="val 91372"/>
              <a:gd name="adj3" fmla="val 2807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E340B6B8-1444-478E-AD78-AC6D4BEFF1B4}"/>
              </a:ext>
            </a:extLst>
          </p:cNvPr>
          <p:cNvSpPr/>
          <p:nvPr/>
        </p:nvSpPr>
        <p:spPr>
          <a:xfrm rot="17311802">
            <a:off x="2915280" y="1167234"/>
            <a:ext cx="732500" cy="1643191"/>
          </a:xfrm>
          <a:prstGeom prst="curved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861C5E3-8E78-43FB-A33C-8862523A8A63}"/>
              </a:ext>
            </a:extLst>
          </p:cNvPr>
          <p:cNvSpPr/>
          <p:nvPr/>
        </p:nvSpPr>
        <p:spPr>
          <a:xfrm>
            <a:off x="4334680" y="1819218"/>
            <a:ext cx="423185" cy="3468756"/>
          </a:xfrm>
          <a:prstGeom prst="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41000">
                <a:schemeClr val="accent2">
                  <a:lumMod val="75000"/>
                </a:schemeClr>
              </a:gs>
              <a:gs pos="57000">
                <a:schemeClr val="accent4">
                  <a:lumMod val="60000"/>
                  <a:lumOff val="40000"/>
                </a:schemeClr>
              </a:gs>
              <a:gs pos="22000">
                <a:srgbClr val="C00000">
                  <a:shade val="67500"/>
                  <a:satMod val="115000"/>
                </a:srgbClr>
              </a:gs>
              <a:gs pos="92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CF6FB-95A7-497A-85D8-20B0710EC3DB}"/>
              </a:ext>
            </a:extLst>
          </p:cNvPr>
          <p:cNvSpPr txBox="1"/>
          <p:nvPr/>
        </p:nvSpPr>
        <p:spPr>
          <a:xfrm>
            <a:off x="2142325" y="4636632"/>
            <a:ext cx="879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Bedrock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71185-4B2B-4BEF-8648-86954CB902F5}"/>
              </a:ext>
            </a:extLst>
          </p:cNvPr>
          <p:cNvSpPr txBox="1"/>
          <p:nvPr/>
        </p:nvSpPr>
        <p:spPr>
          <a:xfrm>
            <a:off x="2689436" y="989426"/>
            <a:ext cx="935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Photo-</a:t>
            </a:r>
          </a:p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C761F-C6C5-49C6-ADAA-967640EAB7EF}"/>
              </a:ext>
            </a:extLst>
          </p:cNvPr>
          <p:cNvSpPr txBox="1"/>
          <p:nvPr/>
        </p:nvSpPr>
        <p:spPr>
          <a:xfrm>
            <a:off x="5503091" y="1195230"/>
            <a:ext cx="1230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Atmosphere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245F0-C546-4D56-96F5-AC8645449EE1}"/>
              </a:ext>
            </a:extLst>
          </p:cNvPr>
          <p:cNvSpPr txBox="1"/>
          <p:nvPr/>
        </p:nvSpPr>
        <p:spPr>
          <a:xfrm>
            <a:off x="4636438" y="2050128"/>
            <a:ext cx="1042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Burning</a:t>
            </a:r>
          </a:p>
          <a:p>
            <a:r>
              <a:rPr lang="en-US" sz="1600" i="1" dirty="0">
                <a:solidFill>
                  <a:srgbClr val="C00000"/>
                </a:solidFill>
              </a:rPr>
              <a:t>fossil fuels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A2450-20C0-43ED-9E6F-E4A2E469DE10}"/>
              </a:ext>
            </a:extLst>
          </p:cNvPr>
          <p:cNvSpPr txBox="1"/>
          <p:nvPr/>
        </p:nvSpPr>
        <p:spPr>
          <a:xfrm>
            <a:off x="7255842" y="5103661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Deposition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41C9F-8883-49F5-A1C9-92810C6A19ED}"/>
              </a:ext>
            </a:extLst>
          </p:cNvPr>
          <p:cNvSpPr txBox="1"/>
          <p:nvPr/>
        </p:nvSpPr>
        <p:spPr>
          <a:xfrm>
            <a:off x="3126235" y="5451715"/>
            <a:ext cx="64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Uplift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C221F6-630C-49EF-B8DD-6F630F21C651}"/>
              </a:ext>
            </a:extLst>
          </p:cNvPr>
          <p:cNvSpPr txBox="1"/>
          <p:nvPr/>
        </p:nvSpPr>
        <p:spPr>
          <a:xfrm>
            <a:off x="5280036" y="6085679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4CCE9-2621-407A-B8C4-E34343D567D7}"/>
              </a:ext>
            </a:extLst>
          </p:cNvPr>
          <p:cNvSpPr txBox="1"/>
          <p:nvPr/>
        </p:nvSpPr>
        <p:spPr>
          <a:xfrm>
            <a:off x="8168676" y="5399164"/>
            <a:ext cx="1075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663300"/>
                </a:solidFill>
              </a:rPr>
              <a:t>Sediments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7ABFF02A-CEB9-48CD-B834-7862B50D6E84}"/>
              </a:ext>
            </a:extLst>
          </p:cNvPr>
          <p:cNvSpPr/>
          <p:nvPr/>
        </p:nvSpPr>
        <p:spPr>
          <a:xfrm rot="5400000">
            <a:off x="1807641" y="1860139"/>
            <a:ext cx="269686" cy="839185"/>
          </a:xfrm>
          <a:prstGeom prst="upArrow">
            <a:avLst>
              <a:gd name="adj1" fmla="val 100000"/>
              <a:gd name="adj2" fmla="val 4186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Years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C8F3B907-9990-4F8C-8A7A-9C6FF5847EF0}"/>
              </a:ext>
            </a:extLst>
          </p:cNvPr>
          <p:cNvSpPr/>
          <p:nvPr/>
        </p:nvSpPr>
        <p:spPr>
          <a:xfrm rot="16200000">
            <a:off x="9010062" y="5204592"/>
            <a:ext cx="269686" cy="1665092"/>
          </a:xfrm>
          <a:prstGeom prst="upArrow">
            <a:avLst>
              <a:gd name="adj1" fmla="val 100000"/>
              <a:gd name="adj2" fmla="val 41866"/>
            </a:avLst>
          </a:prstGeom>
          <a:solidFill>
            <a:srgbClr val="C55A1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Millions of Years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DAF666-B525-4D4B-A6BB-A13206D75347}"/>
              </a:ext>
            </a:extLst>
          </p:cNvPr>
          <p:cNvSpPr txBox="1"/>
          <p:nvPr/>
        </p:nvSpPr>
        <p:spPr>
          <a:xfrm rot="18946768">
            <a:off x="7436181" y="577369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Carbon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4C0CBFF9-DD89-49E5-96A2-EA23FFF1C7F0}"/>
              </a:ext>
            </a:extLst>
          </p:cNvPr>
          <p:cNvSpPr/>
          <p:nvPr/>
        </p:nvSpPr>
        <p:spPr>
          <a:xfrm rot="10800000" flipH="1">
            <a:off x="4755387" y="4296466"/>
            <a:ext cx="3714356" cy="914143"/>
          </a:xfrm>
          <a:prstGeom prst="curvedUpArrow">
            <a:avLst>
              <a:gd name="adj1" fmla="val 40551"/>
              <a:gd name="adj2" fmla="val 62257"/>
              <a:gd name="adj3" fmla="val 232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4F0F5B-392D-4EFE-8E00-058DA16AB445}"/>
              </a:ext>
            </a:extLst>
          </p:cNvPr>
          <p:cNvSpPr txBox="1"/>
          <p:nvPr/>
        </p:nvSpPr>
        <p:spPr>
          <a:xfrm>
            <a:off x="4251246" y="5218298"/>
            <a:ext cx="23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Rock erosion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B05990DE-773A-4D12-847C-3E13E57188B0}"/>
              </a:ext>
            </a:extLst>
          </p:cNvPr>
          <p:cNvSpPr/>
          <p:nvPr/>
        </p:nvSpPr>
        <p:spPr>
          <a:xfrm rot="6045756" flipV="1">
            <a:off x="3219553" y="2916562"/>
            <a:ext cx="725579" cy="1584144"/>
          </a:xfrm>
          <a:prstGeom prst="curvedLef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EBAF9-8DE5-47DA-9A4A-2816D9D83087}"/>
              </a:ext>
            </a:extLst>
          </p:cNvPr>
          <p:cNvSpPr txBox="1"/>
          <p:nvPr/>
        </p:nvSpPr>
        <p:spPr>
          <a:xfrm>
            <a:off x="3062005" y="4006633"/>
            <a:ext cx="1126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Respiration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F713B-CBD7-43BC-BB49-AB971717EDA7}"/>
              </a:ext>
            </a:extLst>
          </p:cNvPr>
          <p:cNvSpPr txBox="1"/>
          <p:nvPr/>
        </p:nvSpPr>
        <p:spPr>
          <a:xfrm>
            <a:off x="3625013" y="311162"/>
            <a:ext cx="49652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Global Bio-Geochemical Carbon Cycle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B93B8-37DE-41BF-A7DE-73EDE00CB1C5}"/>
              </a:ext>
            </a:extLst>
          </p:cNvPr>
          <p:cNvSpPr txBox="1"/>
          <p:nvPr/>
        </p:nvSpPr>
        <p:spPr>
          <a:xfrm>
            <a:off x="8340091" y="4281965"/>
            <a:ext cx="1358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Lakes/Oceans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9E583-B728-43D9-A89B-F40A54DBCAF7}"/>
              </a:ext>
            </a:extLst>
          </p:cNvPr>
          <p:cNvSpPr txBox="1"/>
          <p:nvPr/>
        </p:nvSpPr>
        <p:spPr>
          <a:xfrm>
            <a:off x="1514385" y="2770256"/>
            <a:ext cx="78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Forests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2AD378-2F48-4953-8F5D-B38A1D0A44C1}"/>
              </a:ext>
            </a:extLst>
          </p:cNvPr>
          <p:cNvSpPr txBox="1"/>
          <p:nvPr/>
        </p:nvSpPr>
        <p:spPr>
          <a:xfrm>
            <a:off x="1683436" y="335826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Soils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BC5F75-E981-4ABD-A7F6-BABECAD692E6}"/>
              </a:ext>
            </a:extLst>
          </p:cNvPr>
          <p:cNvSpPr txBox="1"/>
          <p:nvPr/>
        </p:nvSpPr>
        <p:spPr>
          <a:xfrm>
            <a:off x="5424445" y="3971852"/>
            <a:ext cx="685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Rivers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92B96F9A-60DF-4864-A87F-B72827736B71}"/>
              </a:ext>
            </a:extLst>
          </p:cNvPr>
          <p:cNvSpPr/>
          <p:nvPr/>
        </p:nvSpPr>
        <p:spPr>
          <a:xfrm rot="16200000" flipH="1" flipV="1">
            <a:off x="6638392" y="4447369"/>
            <a:ext cx="642963" cy="883519"/>
          </a:xfrm>
          <a:prstGeom prst="bentArrow">
            <a:avLst>
              <a:gd name="adj1" fmla="val 29588"/>
              <a:gd name="adj2" fmla="val 20986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7B6688-7BB0-462C-884A-4AD9F1F59CBE}"/>
              </a:ext>
            </a:extLst>
          </p:cNvPr>
          <p:cNvGrpSpPr/>
          <p:nvPr/>
        </p:nvGrpSpPr>
        <p:grpSpPr>
          <a:xfrm>
            <a:off x="4450894" y="3402601"/>
            <a:ext cx="2301209" cy="879364"/>
            <a:chOff x="4450894" y="3402601"/>
            <a:chExt cx="2301209" cy="8793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20BDC7-4306-461A-83FF-01AD2CFB01B6}"/>
                </a:ext>
              </a:extLst>
            </p:cNvPr>
            <p:cNvSpPr txBox="1"/>
            <p:nvPr/>
          </p:nvSpPr>
          <p:spPr>
            <a:xfrm>
              <a:off x="4450894" y="3402601"/>
              <a:ext cx="23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Plant &amp; soil erosion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FD66FEE-2B82-4BE0-BFF3-870E9A8E5F7A}"/>
                </a:ext>
              </a:extLst>
            </p:cNvPr>
            <p:cNvGrpSpPr/>
            <p:nvPr/>
          </p:nvGrpSpPr>
          <p:grpSpPr>
            <a:xfrm>
              <a:off x="4710788" y="3657503"/>
              <a:ext cx="1698774" cy="624462"/>
              <a:chOff x="5056188" y="3572014"/>
              <a:chExt cx="1698774" cy="624462"/>
            </a:xfrm>
          </p:grpSpPr>
          <p:sp>
            <p:nvSpPr>
              <p:cNvPr id="7" name="Arrow: Bent 6">
                <a:extLst>
                  <a:ext uri="{FF2B5EF4-FFF2-40B4-BE49-F238E27FC236}">
                    <a16:creationId xmlns:a16="http://schemas.microsoft.com/office/drawing/2014/main" id="{A41727B8-676A-4932-9DE7-CD0531478700}"/>
                  </a:ext>
                </a:extLst>
              </p:cNvPr>
              <p:cNvSpPr/>
              <p:nvPr/>
            </p:nvSpPr>
            <p:spPr>
              <a:xfrm rot="16200000" flipH="1" flipV="1">
                <a:off x="5637794" y="3079307"/>
                <a:ext cx="584774" cy="1649563"/>
              </a:xfrm>
              <a:prstGeom prst="bentArrow">
                <a:avLst>
                  <a:gd name="adj1" fmla="val 35275"/>
                  <a:gd name="adj2" fmla="val 25000"/>
                  <a:gd name="adj3" fmla="val 25000"/>
                  <a:gd name="adj4" fmla="val 75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DB24F8-B783-4EC3-AD47-3F5FD4A76CEB}"/>
                  </a:ext>
                </a:extLst>
              </p:cNvPr>
              <p:cNvSpPr txBox="1"/>
              <p:nvPr/>
            </p:nvSpPr>
            <p:spPr>
              <a:xfrm>
                <a:off x="5056188" y="3572014"/>
                <a:ext cx="713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Carbon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820B9C-74B3-16AB-7FD0-2E0006E82490}"/>
              </a:ext>
            </a:extLst>
          </p:cNvPr>
          <p:cNvSpPr txBox="1"/>
          <p:nvPr/>
        </p:nvSpPr>
        <p:spPr>
          <a:xfrm>
            <a:off x="10022891" y="6306193"/>
            <a:ext cx="1217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By F. Guerrero</a:t>
            </a:r>
          </a:p>
        </p:txBody>
      </p:sp>
    </p:spTree>
    <p:extLst>
      <p:ext uri="{BB962C8B-B14F-4D97-AF65-F5344CB8AC3E}">
        <p14:creationId xmlns:p14="http://schemas.microsoft.com/office/powerpoint/2010/main" val="4473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FF130-AC5D-4783-9571-09F15CEF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275E9-79F3-4E64-9B5E-F97CE82C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97" y="606669"/>
            <a:ext cx="10961679" cy="56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7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F79-3579-4079-8EC2-5347AEAC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CD347-A683-4ABF-8B85-E91A3499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7" y="136525"/>
            <a:ext cx="11156445" cy="62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8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57E-7BC2-4318-B30A-69EABDE7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049E1-5549-4BBE-B14A-E98D3BC5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925"/>
            <a:ext cx="12191999" cy="6927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08C8F-65E7-4551-9209-9F0F6F480116}"/>
              </a:ext>
            </a:extLst>
          </p:cNvPr>
          <p:cNvSpPr txBox="1"/>
          <p:nvPr/>
        </p:nvSpPr>
        <p:spPr>
          <a:xfrm>
            <a:off x="5852160" y="3429000"/>
            <a:ext cx="18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OREGON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01588-2A83-479E-B689-B67396C5B155}"/>
              </a:ext>
            </a:extLst>
          </p:cNvPr>
          <p:cNvSpPr txBox="1"/>
          <p:nvPr/>
        </p:nvSpPr>
        <p:spPr>
          <a:xfrm>
            <a:off x="5664925" y="115389"/>
            <a:ext cx="292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WASHINGTON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6F2DE-CA18-48E1-8C0E-2BF247613822}"/>
              </a:ext>
            </a:extLst>
          </p:cNvPr>
          <p:cNvSpPr txBox="1"/>
          <p:nvPr/>
        </p:nvSpPr>
        <p:spPr>
          <a:xfrm rot="16677619">
            <a:off x="4746381" y="2467988"/>
            <a:ext cx="16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Willamette Valley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87EA2C-93BC-4AD3-A4A2-3D1ABA25D57B}"/>
              </a:ext>
            </a:extLst>
          </p:cNvPr>
          <p:cNvSpPr txBox="1">
            <a:spLocks/>
          </p:cNvSpPr>
          <p:nvPr/>
        </p:nvSpPr>
        <p:spPr>
          <a:xfrm>
            <a:off x="0" y="115389"/>
            <a:ext cx="4310319" cy="331073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Small Mountainous Rivers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Disproportionately large </a:t>
            </a:r>
            <a:r>
              <a:rPr lang="en-US" sz="3200" b="1" dirty="0">
                <a:solidFill>
                  <a:schemeClr val="bg1"/>
                </a:solidFill>
              </a:rPr>
              <a:t>exporters of Biospheric C</a:t>
            </a:r>
          </a:p>
          <a:p>
            <a:pPr algn="ctr"/>
            <a:r>
              <a:rPr lang="en-US" sz="1900" b="1" dirty="0">
                <a:solidFill>
                  <a:schemeClr val="bg1"/>
                </a:solidFill>
              </a:rPr>
              <a:t>Hatten et al., 2012; Goni et al., 2013;</a:t>
            </a:r>
          </a:p>
          <a:p>
            <a:pPr algn="ctr"/>
            <a:r>
              <a:rPr lang="en-US" sz="1900" b="1" dirty="0">
                <a:solidFill>
                  <a:schemeClr val="bg1"/>
                </a:solidFill>
              </a:rPr>
              <a:t>Hilton et al.,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5D92-18D7-43DF-AE20-94A61EAC9514}" type="slidenum">
              <a:rPr lang="en-US" smtClean="0"/>
              <a:t>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C8520-3AD0-42A2-8FE7-EB430E767451}"/>
              </a:ext>
            </a:extLst>
          </p:cNvPr>
          <p:cNvSpPr/>
          <p:nvPr/>
        </p:nvSpPr>
        <p:spPr>
          <a:xfrm>
            <a:off x="-1" y="-34925"/>
            <a:ext cx="12191999" cy="69278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DDD95-ED59-421C-A2E0-DC4D2DA1C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9" r="11868" b="24535"/>
          <a:stretch/>
        </p:blipFill>
        <p:spPr>
          <a:xfrm>
            <a:off x="146814" y="3935671"/>
            <a:ext cx="5061388" cy="2447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791986-EE2F-4FB1-B982-F101354F0CC0}"/>
              </a:ext>
            </a:extLst>
          </p:cNvPr>
          <p:cNvSpPr txBox="1"/>
          <p:nvPr/>
        </p:nvSpPr>
        <p:spPr>
          <a:xfrm>
            <a:off x="192300" y="5608915"/>
            <a:ext cx="1447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TIMBER</a:t>
            </a:r>
          </a:p>
          <a:p>
            <a:r>
              <a:rPr lang="en-US" b="1" dirty="0">
                <a:solidFill>
                  <a:schemeClr val="bg1"/>
                </a:solidFill>
              </a:rPr>
              <a:t>HARVESTING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032C75-8F12-4403-A1EE-CCF76A1BF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88" y="1962542"/>
            <a:ext cx="6861545" cy="44208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83B05A-E22D-42E2-ADFE-C9597B577AB3}"/>
              </a:ext>
            </a:extLst>
          </p:cNvPr>
          <p:cNvSpPr/>
          <p:nvPr/>
        </p:nvSpPr>
        <p:spPr>
          <a:xfrm>
            <a:off x="5253687" y="6362841"/>
            <a:ext cx="6160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Photographs by Fred Swanson-Andrews Forest Image Library (H. J. Andrews Experimental Forest)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516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14202</TotalTime>
  <Words>895</Words>
  <Application>Microsoft Office PowerPoint</Application>
  <PresentationFormat>Widescreen</PresentationFormat>
  <Paragraphs>264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Should we bury our forests in the bottom of the ocean?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Loon Lake Watershed’s Study</vt:lpstr>
      <vt:lpstr>Loon Lake Watershed’s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Should we bury our forests in the bottom of the ocean?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Jose Guerrero-Bolaño</dc:creator>
  <cp:lastModifiedBy>Guerrero-Bolano, Francisco J</cp:lastModifiedBy>
  <cp:revision>468</cp:revision>
  <dcterms:created xsi:type="dcterms:W3CDTF">2018-08-14T12:25:07Z</dcterms:created>
  <dcterms:modified xsi:type="dcterms:W3CDTF">2022-10-10T05:39:05Z</dcterms:modified>
</cp:coreProperties>
</file>